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5"/>
  </p:notesMasterIdLst>
  <p:handoutMasterIdLst>
    <p:handoutMasterId r:id="rId46"/>
  </p:handoutMasterIdLst>
  <p:sldIdLst>
    <p:sldId id="860" r:id="rId5"/>
    <p:sldId id="893" r:id="rId6"/>
    <p:sldId id="868" r:id="rId7"/>
    <p:sldId id="869" r:id="rId8"/>
    <p:sldId id="882" r:id="rId9"/>
    <p:sldId id="883" r:id="rId10"/>
    <p:sldId id="874" r:id="rId11"/>
    <p:sldId id="884" r:id="rId12"/>
    <p:sldId id="875" r:id="rId13"/>
    <p:sldId id="877" r:id="rId14"/>
    <p:sldId id="878" r:id="rId15"/>
    <p:sldId id="879" r:id="rId16"/>
    <p:sldId id="881" r:id="rId17"/>
    <p:sldId id="892" r:id="rId18"/>
    <p:sldId id="887" r:id="rId19"/>
    <p:sldId id="895" r:id="rId20"/>
    <p:sldId id="889" r:id="rId21"/>
    <p:sldId id="896" r:id="rId22"/>
    <p:sldId id="897" r:id="rId23"/>
    <p:sldId id="898" r:id="rId24"/>
    <p:sldId id="899" r:id="rId25"/>
    <p:sldId id="900" r:id="rId26"/>
    <p:sldId id="901" r:id="rId27"/>
    <p:sldId id="902" r:id="rId28"/>
    <p:sldId id="908" r:id="rId29"/>
    <p:sldId id="909" r:id="rId30"/>
    <p:sldId id="910" r:id="rId31"/>
    <p:sldId id="904" r:id="rId32"/>
    <p:sldId id="911" r:id="rId33"/>
    <p:sldId id="913" r:id="rId34"/>
    <p:sldId id="914" r:id="rId35"/>
    <p:sldId id="915" r:id="rId36"/>
    <p:sldId id="916" r:id="rId37"/>
    <p:sldId id="917" r:id="rId38"/>
    <p:sldId id="918" r:id="rId39"/>
    <p:sldId id="919" r:id="rId40"/>
    <p:sldId id="903" r:id="rId41"/>
    <p:sldId id="920" r:id="rId42"/>
    <p:sldId id="921" r:id="rId43"/>
    <p:sldId id="8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120" userDrawn="1">
          <p15:clr>
            <a:srgbClr val="A4A3A4"/>
          </p15:clr>
        </p15:guide>
        <p15:guide id="3" pos="796" userDrawn="1">
          <p15:clr>
            <a:srgbClr val="A4A3A4"/>
          </p15:clr>
        </p15:guide>
        <p15:guide id="4" orient="horz" pos="2160" userDrawn="1">
          <p15:clr>
            <a:srgbClr val="A4A3A4"/>
          </p15:clr>
        </p15:guide>
        <p15:guide id="5" pos="3840" userDrawn="1">
          <p15:clr>
            <a:srgbClr val="A4A3A4"/>
          </p15:clr>
        </p15:guide>
        <p15:guide id="6" pos="5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14067"/>
    <a:srgbClr val="002774"/>
    <a:srgbClr val="0937C9"/>
    <a:srgbClr val="014B79"/>
    <a:srgbClr val="FFFF85"/>
    <a:srgbClr val="CCFF33"/>
    <a:srgbClr val="A3C2FF"/>
    <a:srgbClr val="F2F2F2"/>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74" autoAdjust="0"/>
  </p:normalViewPr>
  <p:slideViewPr>
    <p:cSldViewPr snapToGrid="0" showGuides="1">
      <p:cViewPr varScale="1">
        <p:scale>
          <a:sx n="73" d="100"/>
          <a:sy n="73" d="100"/>
        </p:scale>
        <p:origin x="576" y="78"/>
      </p:cViewPr>
      <p:guideLst>
        <p:guide pos="5120"/>
        <p:guide pos="796"/>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6T13:37:03.749" idx="1">
    <p:pos x="4546" y="2219"/>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16T13:37:03.749" idx="1">
    <p:pos x="4546" y="2219"/>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a:solidFill>
          <a:schemeClr val="accent3">
            <a:alpha val="90000"/>
          </a:schemeClr>
        </a:solidFill>
      </dgm:spPr>
      <dgm:t>
        <a:bodyPr/>
        <a:lstStyle/>
        <a:p>
          <a:r>
            <a:rPr lang="en-US" b="1" smtClean="0">
              <a:solidFill>
                <a:schemeClr val="tx1"/>
              </a:solidFill>
            </a:rPr>
            <a:t>1</a:t>
          </a:r>
          <a:endParaRPr lang="en-US" b="1" dirty="0">
            <a:solidFill>
              <a:schemeClr val="tx1"/>
            </a:solidFill>
          </a:endParaRP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custT="1"/>
      <dgm:spPr>
        <a:solidFill>
          <a:schemeClr val="accent3">
            <a:alpha val="90000"/>
          </a:schemeClr>
        </a:solidFill>
      </dgm:spPr>
      <dgm:t>
        <a:bodyPr/>
        <a:lstStyle/>
        <a:p>
          <a:r>
            <a:rPr lang="en-US" sz="2000" b="1" smtClean="0"/>
            <a:t>L</a:t>
          </a:r>
          <a:r>
            <a:rPr lang="vi-VN" sz="2000" b="1" smtClean="0"/>
            <a:t>à thuộc tính cá nhân được hình thành, phát triển nhờ </a:t>
          </a:r>
          <a:r>
            <a:rPr lang="vi-VN" sz="2000" b="1" i="1" smtClean="0">
              <a:solidFill>
                <a:srgbClr val="FF0000"/>
              </a:solidFill>
            </a:rPr>
            <a:t>tố chất sẵn có </a:t>
          </a:r>
          <a:r>
            <a:rPr lang="vi-VN" sz="2000" b="1" smtClean="0"/>
            <a:t>và </a:t>
          </a:r>
          <a:r>
            <a:rPr lang="vi-VN" sz="2000" b="1" i="1" smtClean="0">
              <a:solidFill>
                <a:srgbClr val="FF0000"/>
              </a:solidFill>
            </a:rPr>
            <a:t>quá trình học tập, rèn luyện</a:t>
          </a:r>
          <a:r>
            <a:rPr lang="vi-VN" sz="2000" b="1" smtClean="0">
              <a:solidFill>
                <a:srgbClr val="FF0000"/>
              </a:solidFill>
            </a:rPr>
            <a:t>,</a:t>
          </a:r>
          <a:endParaRPr lang="en-US" sz="2000" b="1" dirty="0">
            <a:solidFill>
              <a:srgbClr val="FF0000"/>
            </a:solidFill>
          </a:endParaRPr>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a:solidFill>
          <a:schemeClr val="accent3">
            <a:alpha val="90000"/>
          </a:schemeClr>
        </a:solidFill>
      </dgm:spPr>
      <dgm:t>
        <a:bodyPr/>
        <a:lstStyle/>
        <a:p>
          <a:r>
            <a:rPr lang="en-US" b="1" smtClean="0">
              <a:solidFill>
                <a:schemeClr val="tx1"/>
              </a:solidFill>
            </a:rPr>
            <a:t>2</a:t>
          </a:r>
          <a:endParaRPr lang="en-US" b="1" dirty="0">
            <a:solidFill>
              <a:schemeClr val="tx1"/>
            </a:solidFill>
          </a:endParaRP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custT="1"/>
      <dgm:spPr>
        <a:solidFill>
          <a:schemeClr val="accent3">
            <a:alpha val="90000"/>
          </a:schemeClr>
        </a:solidFill>
      </dgm:spPr>
      <dgm:t>
        <a:bodyPr/>
        <a:lstStyle/>
        <a:p>
          <a:r>
            <a:rPr lang="en-US" sz="1600" b="1" dirty="0" smtClean="0">
              <a:latin typeface="Times New Roman" panose="02020603050405020304" pitchFamily="18" charset="0"/>
              <a:cs typeface="Times New Roman" panose="02020603050405020304" pitchFamily="18" charset="0"/>
            </a:rPr>
            <a:t>C</a:t>
          </a:r>
          <a:r>
            <a:rPr lang="vi-VN" sz="1600" b="1" dirty="0" smtClean="0"/>
            <a:t>ho phép con người </a:t>
          </a:r>
          <a:r>
            <a:rPr lang="vi-VN" sz="1600" b="1" i="1" dirty="0" smtClean="0">
              <a:solidFill>
                <a:srgbClr val="FF0000"/>
              </a:solidFill>
            </a:rPr>
            <a:t>huy động tổng hợp các </a:t>
          </a:r>
          <a:r>
            <a:rPr lang="en-US" sz="1600" b="1" i="1" dirty="0" smtClean="0">
              <a:solidFill>
                <a:srgbClr val="FF0000"/>
              </a:solidFill>
            </a:rPr>
            <a:t>KT, KN</a:t>
          </a:r>
          <a:r>
            <a:rPr lang="vi-VN" sz="1600" b="1" i="1" dirty="0" smtClean="0">
              <a:solidFill>
                <a:srgbClr val="FF0000"/>
              </a:solidFill>
            </a:rPr>
            <a:t> </a:t>
          </a:r>
          <a:r>
            <a:rPr lang="vi-VN" sz="1600" b="1" dirty="0" smtClean="0">
              <a:solidFill>
                <a:srgbClr val="FF0000"/>
              </a:solidFill>
            </a:rPr>
            <a:t>và </a:t>
          </a:r>
          <a:r>
            <a:rPr lang="vi-VN" sz="1600" b="1" i="1" dirty="0" smtClean="0">
              <a:solidFill>
                <a:srgbClr val="FF0000"/>
              </a:solidFill>
            </a:rPr>
            <a:t>các thuộc tính cá nhân khác như hứng thú, niềm tin, ý chí,... thực hiện thành công </a:t>
          </a:r>
          <a:r>
            <a:rPr lang="vi-VN" sz="1600" b="1" dirty="0" smtClean="0">
              <a:solidFill>
                <a:srgbClr val="FF0000"/>
              </a:solidFill>
            </a:rPr>
            <a:t>một loại </a:t>
          </a:r>
          <a:r>
            <a:rPr lang="vi-VN" sz="1600" b="1" i="1" dirty="0" smtClean="0">
              <a:solidFill>
                <a:srgbClr val="FF0000"/>
              </a:solidFill>
            </a:rPr>
            <a:t>hoạt động nhất định</a:t>
          </a:r>
          <a:r>
            <a:rPr lang="vi-VN" sz="1600" b="1" dirty="0" smtClean="0"/>
            <a:t>, đạt </a:t>
          </a:r>
          <a:r>
            <a:rPr lang="vi-VN" sz="1600" b="1" i="1" dirty="0" smtClean="0">
              <a:solidFill>
                <a:srgbClr val="FF0000"/>
              </a:solidFill>
            </a:rPr>
            <a:t>kết quả mong muốn</a:t>
          </a:r>
          <a:r>
            <a:rPr lang="vi-VN" sz="1600" b="1" dirty="0" smtClean="0">
              <a:solidFill>
                <a:srgbClr val="FF0000"/>
              </a:solidFill>
            </a:rPr>
            <a:t> </a:t>
          </a:r>
          <a:r>
            <a:rPr lang="vi-VN" sz="1600" b="1" dirty="0" smtClean="0"/>
            <a:t>trong những </a:t>
          </a:r>
          <a:r>
            <a:rPr lang="en-US" sz="1600" b="1" i="1" dirty="0" err="1" smtClean="0">
              <a:solidFill>
                <a:srgbClr val="FF0000"/>
              </a:solidFill>
            </a:rPr>
            <a:t>điều</a:t>
          </a:r>
          <a:r>
            <a:rPr lang="en-US" sz="1600" b="1" i="1" dirty="0" smtClean="0">
              <a:solidFill>
                <a:srgbClr val="FF0000"/>
              </a:solidFill>
            </a:rPr>
            <a:t> </a:t>
          </a:r>
          <a:r>
            <a:rPr lang="en-US" sz="1600" b="1" i="1" dirty="0" err="1" smtClean="0">
              <a:solidFill>
                <a:srgbClr val="FF0000"/>
              </a:solidFill>
            </a:rPr>
            <a:t>kiện</a:t>
          </a:r>
          <a:r>
            <a:rPr lang="en-US" sz="1600" b="1" i="1" dirty="0" smtClean="0">
              <a:solidFill>
                <a:srgbClr val="FF0000"/>
              </a:solidFill>
            </a:rPr>
            <a:t> </a:t>
          </a:r>
          <a:r>
            <a:rPr lang="vi-VN" sz="1600" b="1" i="1" dirty="0" smtClean="0">
              <a:solidFill>
                <a:srgbClr val="FF0000"/>
              </a:solidFill>
            </a:rPr>
            <a:t>cụ thể</a:t>
          </a:r>
          <a:r>
            <a:rPr lang="en-US" sz="1600" b="1" dirty="0" smtClean="0"/>
            <a:t>.</a:t>
          </a:r>
          <a:endParaRPr lang="en-US" sz="1600" b="1" dirty="0"/>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a:solidFill>
          <a:schemeClr val="accent3">
            <a:alpha val="90000"/>
          </a:schemeClr>
        </a:solidFill>
      </dgm:spPr>
      <dgm:t>
        <a:bodyPr/>
        <a:lstStyle/>
        <a:p>
          <a:r>
            <a:rPr lang="en-US" b="1" smtClean="0">
              <a:solidFill>
                <a:schemeClr val="tx1"/>
              </a:solidFill>
            </a:rPr>
            <a:t>3</a:t>
          </a:r>
          <a:endParaRPr lang="en-US" b="1" dirty="0">
            <a:solidFill>
              <a:schemeClr val="tx1"/>
            </a:solidFill>
          </a:endParaRP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custT="1"/>
      <dgm:spPr>
        <a:solidFill>
          <a:schemeClr val="accent3">
            <a:alpha val="90000"/>
          </a:schemeClr>
        </a:solidFill>
      </dgm:spPr>
      <dgm:t>
        <a:bodyPr/>
        <a:lstStyle/>
        <a:p>
          <a:r>
            <a:rPr lang="en-US" sz="1800" b="1" dirty="0" err="1" smtClean="0"/>
            <a:t>Hình</a:t>
          </a:r>
          <a:r>
            <a:rPr lang="en-US" sz="1800" b="1" dirty="0" smtClean="0"/>
            <a:t> </a:t>
          </a:r>
          <a:r>
            <a:rPr lang="en-US" sz="1800" b="1" dirty="0" err="1" smtClean="0"/>
            <a:t>thành</a:t>
          </a:r>
          <a:r>
            <a:rPr lang="en-US" sz="1800" b="1" dirty="0" smtClean="0"/>
            <a:t> </a:t>
          </a:r>
          <a:r>
            <a:rPr lang="en-US" sz="1800" b="1" i="1" dirty="0" err="1" smtClean="0"/>
            <a:t>thông</a:t>
          </a:r>
          <a:r>
            <a:rPr lang="en-US" sz="1800" b="1" i="1" dirty="0" smtClean="0"/>
            <a:t> qua </a:t>
          </a:r>
          <a:r>
            <a:rPr lang="en-US" sz="1800" b="1" i="1" dirty="0" err="1" smtClean="0"/>
            <a:t>nội</a:t>
          </a:r>
          <a:r>
            <a:rPr lang="en-US" sz="1800" b="1" i="1" dirty="0" smtClean="0"/>
            <a:t> dung </a:t>
          </a:r>
          <a:r>
            <a:rPr lang="en-US" sz="1800" b="1" i="1" dirty="0" err="1" smtClean="0"/>
            <a:t>dạy</a:t>
          </a:r>
          <a:r>
            <a:rPr lang="en-US" sz="1800" b="1" i="1" dirty="0" smtClean="0"/>
            <a:t> </a:t>
          </a:r>
          <a:r>
            <a:rPr lang="en-US" sz="1800" b="1" i="1" dirty="0" err="1" smtClean="0"/>
            <a:t>học</a:t>
          </a:r>
          <a:r>
            <a:rPr lang="en-US" sz="1800" b="1" dirty="0" smtClean="0"/>
            <a:t> </a:t>
          </a:r>
          <a:r>
            <a:rPr lang="en-US" sz="1800" b="1" i="1" dirty="0" smtClean="0"/>
            <a:t>(KT có </a:t>
          </a:r>
          <a:r>
            <a:rPr lang="en-US" sz="1800" b="1" i="1" dirty="0" err="1" smtClean="0"/>
            <a:t>chọn</a:t>
          </a:r>
          <a:r>
            <a:rPr lang="en-US" sz="1800" b="1" i="1" dirty="0" smtClean="0"/>
            <a:t> </a:t>
          </a:r>
          <a:r>
            <a:rPr lang="en-US" sz="1800" b="1" i="1" dirty="0" err="1" smtClean="0"/>
            <a:t>lọc</a:t>
          </a:r>
          <a:r>
            <a:rPr lang="en-US" sz="1800" b="1" i="1" dirty="0" smtClean="0"/>
            <a:t>);</a:t>
          </a:r>
          <a:br>
            <a:rPr lang="en-US" sz="1800" b="1" i="1" dirty="0" smtClean="0"/>
          </a:br>
          <a:r>
            <a:rPr lang="en-US" sz="1800" b="1" i="1" dirty="0" smtClean="0"/>
            <a:t>PPDH, HTDH, KTĐG; </a:t>
          </a:r>
          <a:r>
            <a:rPr lang="en-US" sz="1800" b="1" dirty="0" err="1" smtClean="0"/>
            <a:t>tổ</a:t>
          </a:r>
          <a:r>
            <a:rPr lang="en-US" sz="1800" b="1" dirty="0" smtClean="0"/>
            <a:t> </a:t>
          </a:r>
          <a:r>
            <a:rPr lang="en-US" sz="1800" b="1" dirty="0" err="1" smtClean="0"/>
            <a:t>chức</a:t>
          </a:r>
          <a:r>
            <a:rPr lang="en-US" sz="1800" b="1" dirty="0" smtClean="0"/>
            <a:t> </a:t>
          </a:r>
          <a:r>
            <a:rPr lang="en-US" sz="1800" b="1" i="1" dirty="0" err="1" smtClean="0"/>
            <a:t>hoạt</a:t>
          </a:r>
          <a:r>
            <a:rPr lang="en-US" sz="1800" b="1" i="1" dirty="0" smtClean="0"/>
            <a:t> </a:t>
          </a:r>
          <a:r>
            <a:rPr lang="en-US" sz="1800" b="1" i="1" dirty="0" err="1" smtClean="0"/>
            <a:t>động</a:t>
          </a:r>
          <a:r>
            <a:rPr lang="en-US" sz="1800" b="1" i="1" dirty="0" smtClean="0"/>
            <a:t> </a:t>
          </a:r>
          <a:r>
            <a:rPr lang="en-US" sz="1800" b="1" i="1" dirty="0" err="1" smtClean="0"/>
            <a:t>dạy</a:t>
          </a:r>
          <a:r>
            <a:rPr lang="en-US" sz="1800" b="1" i="1" dirty="0" smtClean="0"/>
            <a:t> </a:t>
          </a:r>
          <a:r>
            <a:rPr lang="en-US" sz="1800" b="1" i="1" dirty="0" err="1" smtClean="0"/>
            <a:t>học</a:t>
          </a:r>
          <a:r>
            <a:rPr lang="en-US" sz="1800" b="1" i="1" dirty="0" smtClean="0"/>
            <a:t>, </a:t>
          </a:r>
          <a:r>
            <a:rPr lang="en-US" sz="1800" b="1" dirty="0" err="1" smtClean="0"/>
            <a:t>và</a:t>
          </a:r>
          <a:r>
            <a:rPr lang="en-US" sz="1800" b="1" dirty="0" smtClean="0"/>
            <a:t> </a:t>
          </a:r>
          <a:r>
            <a:rPr lang="en-US" sz="1800" b="1" i="1" dirty="0" err="1" smtClean="0"/>
            <a:t>môi</a:t>
          </a:r>
          <a:r>
            <a:rPr lang="en-US" sz="1800" b="1" i="1" dirty="0" smtClean="0"/>
            <a:t> </a:t>
          </a:r>
          <a:r>
            <a:rPr lang="en-US" sz="1800" b="1" i="1" dirty="0" err="1" smtClean="0"/>
            <a:t>trường</a:t>
          </a:r>
          <a:r>
            <a:rPr lang="en-US" sz="1800" b="1" i="1" dirty="0" smtClean="0"/>
            <a:t> </a:t>
          </a:r>
          <a:r>
            <a:rPr lang="en-US" sz="1800" b="1" i="1" dirty="0" err="1" smtClean="0"/>
            <a:t>giáo</a:t>
          </a:r>
          <a:r>
            <a:rPr lang="en-US" sz="1800" b="1" i="1" dirty="0" smtClean="0"/>
            <a:t> </a:t>
          </a:r>
          <a:r>
            <a:rPr lang="en-US" sz="1800" b="1" i="1" dirty="0" err="1" smtClean="0"/>
            <a:t>dục</a:t>
          </a:r>
          <a:r>
            <a:rPr lang="en-US" sz="1800" b="1" dirty="0" smtClean="0"/>
            <a:t>; </a:t>
          </a:r>
          <a:endParaRPr lang="en-US" sz="1800" b="1" dirty="0"/>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146D40D5-0F19-43F2-B1B2-F5B4E8B69B7F}">
      <dgm:prSet custT="1"/>
      <dgm:spPr/>
      <dgm:t>
        <a:bodyPr/>
        <a:lstStyle/>
        <a:p>
          <a:r>
            <a:rPr lang="en-US" sz="1800" b="1" smtClean="0"/>
            <a:t>Thể hiện ở </a:t>
          </a:r>
          <a:r>
            <a:rPr lang="en-US" sz="1800" b="1" i="1" smtClean="0">
              <a:solidFill>
                <a:srgbClr val="FF0000"/>
              </a:solidFill>
            </a:rPr>
            <a:t>hiệu quả hoạt động</a:t>
          </a:r>
          <a:endParaRPr lang="en-US" sz="1800" b="1" i="1">
            <a:solidFill>
              <a:srgbClr val="FF0000"/>
            </a:solidFill>
          </a:endParaRPr>
        </a:p>
      </dgm:t>
    </dgm:pt>
    <dgm:pt modelId="{499A444F-6DD8-4B1D-B020-0FA6DDDC9140}" type="parTrans" cxnId="{4F4ED30D-FAFA-486C-94CC-E63752185C9F}">
      <dgm:prSet/>
      <dgm:spPr/>
      <dgm:t>
        <a:bodyPr/>
        <a:lstStyle/>
        <a:p>
          <a:endParaRPr lang="en-US"/>
        </a:p>
      </dgm:t>
    </dgm:pt>
    <dgm:pt modelId="{E0881A51-18A8-46D5-AD74-AE7FF94ABA92}" type="sibTrans" cxnId="{4F4ED30D-FAFA-486C-94CC-E63752185C9F}">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t>
        <a:bodyPr/>
        <a:lstStyle/>
        <a:p>
          <a:endParaRPr lang="en-US"/>
        </a:p>
      </dgm:t>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t>
        <a:bodyPr/>
        <a:lstStyle/>
        <a:p>
          <a:endParaRPr lang="en-US"/>
        </a:p>
      </dgm:t>
    </dgm:pt>
    <dgm:pt modelId="{FFA70C57-1C31-4218-B842-E1DE0A9C61EC}" type="pres">
      <dgm:prSet presAssocID="{8E679AE2-CA92-480D-BA5C-7BBD63D1D8DC}" presName="descendantText" presStyleLbl="alignAcc1" presStyleIdx="0" presStyleCnt="3" custScaleY="122583">
        <dgm:presLayoutVars>
          <dgm:bulletEnabled val="1"/>
        </dgm:presLayoutVars>
      </dgm:prSet>
      <dgm:spPr/>
      <dgm:t>
        <a:bodyPr/>
        <a:lstStyle/>
        <a:p>
          <a:endParaRPr lang="en-US"/>
        </a:p>
      </dgm:t>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t>
        <a:bodyPr/>
        <a:lstStyle/>
        <a:p>
          <a:endParaRPr lang="en-US"/>
        </a:p>
      </dgm:t>
    </dgm:pt>
    <dgm:pt modelId="{CD0325E3-AFA8-4DAB-AC79-15CBE791EB8E}" type="pres">
      <dgm:prSet presAssocID="{049865BA-5882-4749-8B5E-7186E9CBC26A}" presName="descendantText" presStyleLbl="alignAcc1" presStyleIdx="1" presStyleCnt="3" custScaleY="149654">
        <dgm:presLayoutVars>
          <dgm:bulletEnabled val="1"/>
        </dgm:presLayoutVars>
      </dgm:prSet>
      <dgm:spPr/>
      <dgm:t>
        <a:bodyPr/>
        <a:lstStyle/>
        <a:p>
          <a:endParaRPr lang="en-US"/>
        </a:p>
      </dgm:t>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t>
        <a:bodyPr/>
        <a:lstStyle/>
        <a:p>
          <a:endParaRPr lang="en-US"/>
        </a:p>
      </dgm:t>
    </dgm:pt>
    <dgm:pt modelId="{AFF6EE13-C7FD-4D19-AC38-138C8F10B232}" type="pres">
      <dgm:prSet presAssocID="{75F50322-CD23-412D-B448-7E243C685B5F}" presName="descendantText" presStyleLbl="alignAcc1" presStyleIdx="2" presStyleCnt="3" custScaleY="139447">
        <dgm:presLayoutVars>
          <dgm:bulletEnabled val="1"/>
        </dgm:presLayoutVars>
      </dgm:prSet>
      <dgm:spPr/>
      <dgm:t>
        <a:bodyPr/>
        <a:lstStyle/>
        <a:p>
          <a:endParaRPr lang="en-US"/>
        </a:p>
      </dgm:t>
    </dgm:pt>
  </dgm:ptLst>
  <dgm:cxnLst>
    <dgm:cxn modelId="{1614E5D2-1D6C-4EE2-AE6C-62EF1234DB1F}" type="presOf" srcId="{D68D75E9-6939-43B6-8013-40CA1C02D682}" destId="{AFF6EE13-C7FD-4D19-AC38-138C8F10B232}" srcOrd="0" destOrd="0" presId="urn:microsoft.com/office/officeart/2005/8/layout/chevron2"/>
    <dgm:cxn modelId="{4F4ED30D-FAFA-486C-94CC-E63752185C9F}" srcId="{75F50322-CD23-412D-B448-7E243C685B5F}" destId="{146D40D5-0F19-43F2-B1B2-F5B4E8B69B7F}" srcOrd="1" destOrd="0" parTransId="{499A444F-6DD8-4B1D-B020-0FA6DDDC9140}" sibTransId="{E0881A51-18A8-46D5-AD74-AE7FF94ABA92}"/>
    <dgm:cxn modelId="{1F9E38A1-2751-48C2-82E3-F5D957B5C0EA}" srcId="{75F50322-CD23-412D-B448-7E243C685B5F}" destId="{D68D75E9-6939-43B6-8013-40CA1C02D682}" srcOrd="0" destOrd="0" parTransId="{22077365-901D-4A28-BE43-30FB0920BE12}" sibTransId="{0A34774B-6312-4313-AA64-13E43509BD4C}"/>
    <dgm:cxn modelId="{9F85E701-A618-4D5A-BDB7-B4B564E4B29C}" type="presOf" srcId="{146D40D5-0F19-43F2-B1B2-F5B4E8B69B7F}" destId="{AFF6EE13-C7FD-4D19-AC38-138C8F10B232}" srcOrd="0" destOrd="1" presId="urn:microsoft.com/office/officeart/2005/8/layout/chevron2"/>
    <dgm:cxn modelId="{2E55D6CE-50CC-4AB7-A1E2-B25EECA2E21A}" srcId="{049865BA-5882-4749-8B5E-7186E9CBC26A}" destId="{9573F9EE-4FE6-4E36-9466-321143F267B7}" srcOrd="0" destOrd="0" parTransId="{025FDE50-86B6-40A6-A24C-8A08790B2890}" sibTransId="{EBEBB5A7-927F-4EFB-A9F4-50E962AD8364}"/>
    <dgm:cxn modelId="{1FE19831-F59F-4E52-9FFC-CDF49CA95D1F}" type="presOf" srcId="{46F077DB-5A5A-4DB0-8F0E-6DAFDD2469D9}" destId="{A493CE9D-D92C-4893-8547-06745BBA4C56}" srcOrd="0" destOrd="0" presId="urn:microsoft.com/office/officeart/2005/8/layout/chevron2"/>
    <dgm:cxn modelId="{FCCBDEC5-5EF2-487B-AC4E-6C047EC504C0}" srcId="{46F077DB-5A5A-4DB0-8F0E-6DAFDD2469D9}" destId="{75F50322-CD23-412D-B448-7E243C685B5F}" srcOrd="2" destOrd="0" parTransId="{A5352286-2912-445C-B096-83E3B6FA3E7F}" sibTransId="{689EB8E4-2A58-4E81-A8B0-BAE99D34216C}"/>
    <dgm:cxn modelId="{85F8274E-E26E-4CCC-A99B-3C668BBDEE9A}" type="presOf" srcId="{049865BA-5882-4749-8B5E-7186E9CBC26A}" destId="{BFC10ABF-0A8F-43DE-80BF-09001739617E}" srcOrd="0" destOrd="0" presId="urn:microsoft.com/office/officeart/2005/8/layout/chevron2"/>
    <dgm:cxn modelId="{5BC3DC91-E690-487D-BF7B-A2979CB4DF7E}" type="presOf" srcId="{75F50322-CD23-412D-B448-7E243C685B5F}" destId="{66253BA3-1892-4FD0-B280-FA760415FEF0}" srcOrd="0" destOrd="0" presId="urn:microsoft.com/office/officeart/2005/8/layout/chevron2"/>
    <dgm:cxn modelId="{00197FAD-2887-408C-83EE-239C10D9CA6F}" srcId="{46F077DB-5A5A-4DB0-8F0E-6DAFDD2469D9}" destId="{049865BA-5882-4749-8B5E-7186E9CBC26A}" srcOrd="1" destOrd="0" parTransId="{AE57B839-25CB-4C7F-8B63-BD3C4FC23AC0}" sibTransId="{481D0568-827E-48AD-8DFF-94E8C15F87F7}"/>
    <dgm:cxn modelId="{0D1517AF-ECB7-45BD-9398-9EAD5D576D02}" type="presOf" srcId="{9573F9EE-4FE6-4E36-9466-321143F267B7}" destId="{CD0325E3-AFA8-4DAB-AC79-15CBE791EB8E}"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E1526E82-64A5-4057-82CA-7A89BD4F3D42}" type="presOf" srcId="{8E679AE2-CA92-480D-BA5C-7BBD63D1D8DC}" destId="{BE4F2035-2C54-4CFE-9EF5-ACB5D06EA9BB}"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077544C2-52B8-4137-A1F4-35CEDC75670C}" type="presOf" srcId="{6699F7EC-B9B0-4DD9-85AC-99E9B745556B}" destId="{FFA70C57-1C31-4218-B842-E1DE0A9C61EC}" srcOrd="0" destOrd="0" presId="urn:microsoft.com/office/officeart/2005/8/layout/chevron2"/>
    <dgm:cxn modelId="{537CFA0D-A2EC-43DF-A876-2DFEC18C09ED}" type="presParOf" srcId="{A493CE9D-D92C-4893-8547-06745BBA4C56}" destId="{8E8FB40C-FD9F-49D4-8F1D-EEDB9532E698}" srcOrd="0" destOrd="0" presId="urn:microsoft.com/office/officeart/2005/8/layout/chevron2"/>
    <dgm:cxn modelId="{7602165D-93F3-4779-BC24-207D11878A10}" type="presParOf" srcId="{8E8FB40C-FD9F-49D4-8F1D-EEDB9532E698}" destId="{BE4F2035-2C54-4CFE-9EF5-ACB5D06EA9BB}" srcOrd="0" destOrd="0" presId="urn:microsoft.com/office/officeart/2005/8/layout/chevron2"/>
    <dgm:cxn modelId="{A73D6818-201A-42D0-9F58-05EFAB3502D6}" type="presParOf" srcId="{8E8FB40C-FD9F-49D4-8F1D-EEDB9532E698}" destId="{FFA70C57-1C31-4218-B842-E1DE0A9C61EC}" srcOrd="1" destOrd="0" presId="urn:microsoft.com/office/officeart/2005/8/layout/chevron2"/>
    <dgm:cxn modelId="{D863175B-87C2-43BC-8BB8-CA831E98E170}" type="presParOf" srcId="{A493CE9D-D92C-4893-8547-06745BBA4C56}" destId="{B51224C5-C641-4A43-8B8B-BA6E5299AA48}" srcOrd="1" destOrd="0" presId="urn:microsoft.com/office/officeart/2005/8/layout/chevron2"/>
    <dgm:cxn modelId="{5D131EC6-46F6-41B2-B18F-124DEEB664DA}" type="presParOf" srcId="{A493CE9D-D92C-4893-8547-06745BBA4C56}" destId="{4B9351A5-A12D-4511-82FD-CE99A49F3DFF}" srcOrd="2" destOrd="0" presId="urn:microsoft.com/office/officeart/2005/8/layout/chevron2"/>
    <dgm:cxn modelId="{C941FE42-6497-4BB2-946E-64BCA8CCA1B0}" type="presParOf" srcId="{4B9351A5-A12D-4511-82FD-CE99A49F3DFF}" destId="{BFC10ABF-0A8F-43DE-80BF-09001739617E}" srcOrd="0" destOrd="0" presId="urn:microsoft.com/office/officeart/2005/8/layout/chevron2"/>
    <dgm:cxn modelId="{788E1907-D07E-42E9-BCE9-3BDFEFB9C684}" type="presParOf" srcId="{4B9351A5-A12D-4511-82FD-CE99A49F3DFF}" destId="{CD0325E3-AFA8-4DAB-AC79-15CBE791EB8E}" srcOrd="1" destOrd="0" presId="urn:microsoft.com/office/officeart/2005/8/layout/chevron2"/>
    <dgm:cxn modelId="{FD34CBF7-40C6-44B0-87C1-A0A741292040}" type="presParOf" srcId="{A493CE9D-D92C-4893-8547-06745BBA4C56}" destId="{F5FD24FC-90B4-4919-8830-36D88CF685B5}" srcOrd="3" destOrd="0" presId="urn:microsoft.com/office/officeart/2005/8/layout/chevron2"/>
    <dgm:cxn modelId="{05C7E98B-8CAB-4261-8CF1-554B1DF4B582}" type="presParOf" srcId="{A493CE9D-D92C-4893-8547-06745BBA4C56}" destId="{3C56CCD8-C774-4E22-9720-50786A92FD48}" srcOrd="4" destOrd="0" presId="urn:microsoft.com/office/officeart/2005/8/layout/chevron2"/>
    <dgm:cxn modelId="{1F8936A1-F2D0-4F2F-85DE-96C7B9CEC852}" type="presParOf" srcId="{3C56CCD8-C774-4E22-9720-50786A92FD48}" destId="{66253BA3-1892-4FD0-B280-FA760415FEF0}" srcOrd="0" destOrd="0" presId="urn:microsoft.com/office/officeart/2005/8/layout/chevron2"/>
    <dgm:cxn modelId="{28EF571D-AF6B-4393-8E93-6D39B9DA97FC}" type="presParOf" srcId="{3C56CCD8-C774-4E22-9720-50786A92FD48}" destId="{AFF6EE13-C7FD-4D19-AC38-138C8F10B232}" srcOrd="1" destOrd="0" presId="urn:microsoft.com/office/officeart/2005/8/layout/chevron2"/>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a:solidFill>
          <a:schemeClr val="accent3">
            <a:alpha val="90000"/>
          </a:schemeClr>
        </a:solidFill>
      </dgm:spPr>
      <dgm:t>
        <a:bodyPr/>
        <a:lstStyle/>
        <a:p>
          <a:r>
            <a:rPr lang="en-US" b="1" smtClean="0">
              <a:solidFill>
                <a:schemeClr val="tx1"/>
              </a:solidFill>
            </a:rPr>
            <a:t>1</a:t>
          </a:r>
          <a:endParaRPr lang="en-US" b="1" dirty="0">
            <a:solidFill>
              <a:schemeClr val="tx1"/>
            </a:solidFill>
          </a:endParaRP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dgm:spPr>
        <a:solidFill>
          <a:schemeClr val="accent3">
            <a:alpha val="90000"/>
          </a:schemeClr>
        </a:solidFill>
      </dgm:spPr>
      <dgm:t>
        <a:bodyPr/>
        <a:lstStyle/>
        <a:p>
          <a:r>
            <a:rPr lang="en-US" b="1" dirty="0" smtClean="0"/>
            <a:t> </a:t>
          </a:r>
          <a:r>
            <a:rPr lang="en-US" b="1" dirty="0" err="1" smtClean="0"/>
            <a:t>Phẩm</a:t>
          </a:r>
          <a:r>
            <a:rPr lang="en-US" b="1" dirty="0" smtClean="0"/>
            <a:t> </a:t>
          </a:r>
          <a:r>
            <a:rPr lang="en-US" b="1" dirty="0" err="1" smtClean="0"/>
            <a:t>chất</a:t>
          </a:r>
          <a:r>
            <a:rPr lang="en-US" b="1" dirty="0" smtClean="0"/>
            <a:t> </a:t>
          </a:r>
          <a:r>
            <a:rPr lang="vi-VN" b="1" dirty="0" smtClean="0"/>
            <a:t>là những tính tốt thể hiện ở thái độ, hành vi ứng xử của </a:t>
          </a:r>
          <a:r>
            <a:rPr lang="en-US" b="1" dirty="0" smtClean="0"/>
            <a:t> </a:t>
          </a:r>
          <a:r>
            <a:rPr lang="vi-VN" b="1" dirty="0" smtClean="0"/>
            <a:t>con người; cùng với năng lực tạo nên nhân cách con người</a:t>
          </a:r>
          <a:endParaRPr lang="en-US" b="1" dirty="0"/>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a:solidFill>
          <a:schemeClr val="accent3">
            <a:alpha val="90000"/>
          </a:schemeClr>
        </a:solidFill>
      </dgm:spPr>
      <dgm:t>
        <a:bodyPr/>
        <a:lstStyle/>
        <a:p>
          <a:r>
            <a:rPr lang="en-US" b="1" smtClean="0">
              <a:solidFill>
                <a:schemeClr val="tx1"/>
              </a:solidFill>
            </a:rPr>
            <a:t>2</a:t>
          </a:r>
          <a:endParaRPr lang="en-US" b="1" dirty="0">
            <a:solidFill>
              <a:schemeClr val="tx1"/>
            </a:solidFill>
          </a:endParaRP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custT="1"/>
      <dgm:spPr>
        <a:solidFill>
          <a:schemeClr val="accent3">
            <a:alpha val="90000"/>
          </a:schemeClr>
        </a:solidFill>
      </dgm:spPr>
      <dgm:t>
        <a:bodyPr/>
        <a:lstStyle/>
        <a:p>
          <a:r>
            <a:rPr lang="en-US" sz="2000" b="1" dirty="0" err="1" smtClean="0"/>
            <a:t>Đặt</a:t>
          </a:r>
          <a:r>
            <a:rPr lang="en-US" sz="2000" b="1" dirty="0" smtClean="0"/>
            <a:t> </a:t>
          </a:r>
          <a:r>
            <a:rPr lang="en-US" sz="2000" b="1" dirty="0" err="1" smtClean="0"/>
            <a:t>trong</a:t>
          </a:r>
          <a:r>
            <a:rPr lang="en-US" sz="2000" b="1" dirty="0" smtClean="0"/>
            <a:t> </a:t>
          </a:r>
          <a:r>
            <a:rPr lang="en-US" sz="2000" b="1" dirty="0" err="1" smtClean="0"/>
            <a:t>đối</a:t>
          </a:r>
          <a:r>
            <a:rPr lang="en-US" sz="2000" b="1" dirty="0" smtClean="0"/>
            <a:t> </a:t>
          </a:r>
          <a:r>
            <a:rPr lang="en-US" sz="2000" b="1" dirty="0" err="1" smtClean="0"/>
            <a:t>sánh</a:t>
          </a:r>
          <a:r>
            <a:rPr lang="en-US" sz="2000" b="1" dirty="0" smtClean="0"/>
            <a:t> </a:t>
          </a:r>
          <a:r>
            <a:rPr lang="en-US" sz="2000" b="1" dirty="0" err="1" smtClean="0"/>
            <a:t>với</a:t>
          </a:r>
          <a:r>
            <a:rPr lang="en-US" sz="2000" b="1" dirty="0" smtClean="0"/>
            <a:t> </a:t>
          </a:r>
          <a:r>
            <a:rPr lang="en-US" sz="2000" b="1" dirty="0" err="1" smtClean="0"/>
            <a:t>năng</a:t>
          </a:r>
          <a:r>
            <a:rPr lang="en-US" sz="2000" b="1" dirty="0" smtClean="0"/>
            <a:t> </a:t>
          </a:r>
          <a:r>
            <a:rPr lang="en-US" sz="2000" b="1" dirty="0" err="1" smtClean="0"/>
            <a:t>lực</a:t>
          </a:r>
          <a:r>
            <a:rPr lang="en-US" sz="2000" b="1" dirty="0" smtClean="0"/>
            <a:t>:</a:t>
          </a:r>
          <a:endParaRPr lang="en-US" sz="2000" b="1" dirty="0"/>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a:solidFill>
          <a:schemeClr val="accent3">
            <a:alpha val="90000"/>
          </a:schemeClr>
        </a:solidFill>
      </dgm:spPr>
      <dgm:t>
        <a:bodyPr/>
        <a:lstStyle/>
        <a:p>
          <a:r>
            <a:rPr lang="en-US" b="1" smtClean="0">
              <a:solidFill>
                <a:schemeClr val="tx1"/>
              </a:solidFill>
            </a:rPr>
            <a:t>3</a:t>
          </a:r>
          <a:endParaRPr lang="en-US" b="1" dirty="0">
            <a:solidFill>
              <a:schemeClr val="tx1"/>
            </a:solidFill>
          </a:endParaRP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custT="1"/>
      <dgm:spPr>
        <a:solidFill>
          <a:schemeClr val="accent3">
            <a:alpha val="90000"/>
          </a:schemeClr>
        </a:solidFill>
      </dgm:spPr>
      <dgm:t>
        <a:bodyPr/>
        <a:lstStyle/>
        <a:p>
          <a:r>
            <a:rPr lang="en-US" sz="2400" b="1" smtClean="0"/>
            <a:t> Phẩm chất được đánh giá bằng </a:t>
          </a:r>
          <a:r>
            <a:rPr lang="en-US" sz="2400" b="1" i="1" smtClean="0"/>
            <a:t>hành vi</a:t>
          </a:r>
          <a:r>
            <a:rPr lang="en-US" sz="2400" b="1" smtClean="0"/>
            <a:t>; </a:t>
          </a:r>
          <a:endParaRPr lang="en-US" sz="2400" b="1" dirty="0"/>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F7DDD91B-187E-425A-AF53-FAD6133A47DF}">
      <dgm:prSet phldrT="[Text]" custT="1"/>
      <dgm:spPr>
        <a:solidFill>
          <a:schemeClr val="accent3">
            <a:alpha val="90000"/>
          </a:schemeClr>
        </a:solidFill>
      </dgm:spPr>
      <dgm:t>
        <a:bodyPr/>
        <a:lstStyle/>
        <a:p>
          <a:r>
            <a:rPr lang="en-US" sz="2000" b="1" dirty="0" err="1" smtClean="0"/>
            <a:t>phẩm</a:t>
          </a:r>
          <a:r>
            <a:rPr lang="en-US" sz="2000" b="1" dirty="0" smtClean="0"/>
            <a:t> </a:t>
          </a:r>
          <a:r>
            <a:rPr lang="en-US" sz="2000" b="1" dirty="0" err="1" smtClean="0"/>
            <a:t>chất</a:t>
          </a:r>
          <a:r>
            <a:rPr lang="en-US" sz="2000" b="1" dirty="0" smtClean="0"/>
            <a:t> = </a:t>
          </a:r>
          <a:r>
            <a:rPr lang="en-US" sz="2000" b="1" dirty="0" err="1" smtClean="0"/>
            <a:t>Đức</a:t>
          </a:r>
          <a:r>
            <a:rPr lang="en-US" sz="2000" b="1" dirty="0" smtClean="0"/>
            <a:t>, </a:t>
          </a:r>
          <a:r>
            <a:rPr lang="en-US" sz="2000" b="1" dirty="0" err="1" smtClean="0"/>
            <a:t>còn</a:t>
          </a:r>
          <a:r>
            <a:rPr lang="en-US" sz="2000" b="1" dirty="0" smtClean="0"/>
            <a:t> </a:t>
          </a:r>
          <a:r>
            <a:rPr lang="en-US" sz="2000" b="1" dirty="0" err="1" smtClean="0"/>
            <a:t>năng</a:t>
          </a:r>
          <a:r>
            <a:rPr lang="en-US" sz="2000" b="1" dirty="0" smtClean="0"/>
            <a:t> </a:t>
          </a:r>
          <a:r>
            <a:rPr lang="en-US" sz="2000" b="1" dirty="0" err="1" smtClean="0"/>
            <a:t>lực</a:t>
          </a:r>
          <a:r>
            <a:rPr lang="en-US" sz="2000" b="1" dirty="0" smtClean="0"/>
            <a:t> = </a:t>
          </a:r>
          <a:r>
            <a:rPr lang="en-US" sz="2000" b="1" dirty="0" err="1" smtClean="0"/>
            <a:t>Tài</a:t>
          </a:r>
          <a:r>
            <a:rPr lang="en-US" sz="2000" b="1" dirty="0" smtClean="0"/>
            <a:t>.</a:t>
          </a:r>
          <a:endParaRPr lang="en-US" sz="2000" b="1" dirty="0"/>
        </a:p>
      </dgm:t>
    </dgm:pt>
    <dgm:pt modelId="{ED4B3CA1-7999-401D-955E-74409CEBCCCD}" type="parTrans" cxnId="{E0A9E0AE-DFBD-44DE-9F69-1BBA7F4829D2}">
      <dgm:prSet/>
      <dgm:spPr/>
      <dgm:t>
        <a:bodyPr/>
        <a:lstStyle/>
        <a:p>
          <a:endParaRPr lang="en-US"/>
        </a:p>
      </dgm:t>
    </dgm:pt>
    <dgm:pt modelId="{6DD73540-AA8D-49B1-8C70-F4A3C6D96779}" type="sibTrans" cxnId="{E0A9E0AE-DFBD-44DE-9F69-1BBA7F4829D2}">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t>
        <a:bodyPr/>
        <a:lstStyle/>
        <a:p>
          <a:endParaRPr lang="en-US"/>
        </a:p>
      </dgm:t>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t>
        <a:bodyPr/>
        <a:lstStyle/>
        <a:p>
          <a:endParaRPr lang="en-US"/>
        </a:p>
      </dgm:t>
    </dgm:pt>
    <dgm:pt modelId="{FFA70C57-1C31-4218-B842-E1DE0A9C61EC}" type="pres">
      <dgm:prSet presAssocID="{8E679AE2-CA92-480D-BA5C-7BBD63D1D8DC}" presName="descendantText" presStyleLbl="alignAcc1" presStyleIdx="0" presStyleCnt="3">
        <dgm:presLayoutVars>
          <dgm:bulletEnabled val="1"/>
        </dgm:presLayoutVars>
      </dgm:prSet>
      <dgm:spPr/>
      <dgm:t>
        <a:bodyPr/>
        <a:lstStyle/>
        <a:p>
          <a:endParaRPr lang="en-US"/>
        </a:p>
      </dgm:t>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t>
        <a:bodyPr/>
        <a:lstStyle/>
        <a:p>
          <a:endParaRPr lang="en-US"/>
        </a:p>
      </dgm:t>
    </dgm:pt>
    <dgm:pt modelId="{CD0325E3-AFA8-4DAB-AC79-15CBE791EB8E}" type="pres">
      <dgm:prSet presAssocID="{049865BA-5882-4749-8B5E-7186E9CBC26A}" presName="descendantText" presStyleLbl="alignAcc1" presStyleIdx="1" presStyleCnt="3" custScaleX="100496">
        <dgm:presLayoutVars>
          <dgm:bulletEnabled val="1"/>
        </dgm:presLayoutVars>
      </dgm:prSet>
      <dgm:spPr/>
      <dgm:t>
        <a:bodyPr/>
        <a:lstStyle/>
        <a:p>
          <a:endParaRPr lang="en-US"/>
        </a:p>
      </dgm:t>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t>
        <a:bodyPr/>
        <a:lstStyle/>
        <a:p>
          <a:endParaRPr lang="en-US"/>
        </a:p>
      </dgm:t>
    </dgm:pt>
    <dgm:pt modelId="{AFF6EE13-C7FD-4D19-AC38-138C8F10B232}" type="pres">
      <dgm:prSet presAssocID="{75F50322-CD23-412D-B448-7E243C685B5F}" presName="descendantText" presStyleLbl="alignAcc1" presStyleIdx="2" presStyleCnt="3">
        <dgm:presLayoutVars>
          <dgm:bulletEnabled val="1"/>
        </dgm:presLayoutVars>
      </dgm:prSet>
      <dgm:spPr/>
      <dgm:t>
        <a:bodyPr/>
        <a:lstStyle/>
        <a:p>
          <a:endParaRPr lang="en-US"/>
        </a:p>
      </dgm:t>
    </dgm:pt>
  </dgm:ptLst>
  <dgm:cxnLst>
    <dgm:cxn modelId="{1F9E38A1-2751-48C2-82E3-F5D957B5C0EA}" srcId="{75F50322-CD23-412D-B448-7E243C685B5F}" destId="{D68D75E9-6939-43B6-8013-40CA1C02D682}" srcOrd="0" destOrd="0" parTransId="{22077365-901D-4A28-BE43-30FB0920BE12}" sibTransId="{0A34774B-6312-4313-AA64-13E43509BD4C}"/>
    <dgm:cxn modelId="{2E55D6CE-50CC-4AB7-A1E2-B25EECA2E21A}" srcId="{049865BA-5882-4749-8B5E-7186E9CBC26A}" destId="{9573F9EE-4FE6-4E36-9466-321143F267B7}" srcOrd="0" destOrd="0" parTransId="{025FDE50-86B6-40A6-A24C-8A08790B2890}" sibTransId="{EBEBB5A7-927F-4EFB-A9F4-50E962AD8364}"/>
    <dgm:cxn modelId="{FCCBDEC5-5EF2-487B-AC4E-6C047EC504C0}" srcId="{46F077DB-5A5A-4DB0-8F0E-6DAFDD2469D9}" destId="{75F50322-CD23-412D-B448-7E243C685B5F}" srcOrd="2" destOrd="0" parTransId="{A5352286-2912-445C-B096-83E3B6FA3E7F}" sibTransId="{689EB8E4-2A58-4E81-A8B0-BAE99D34216C}"/>
    <dgm:cxn modelId="{343C8B7D-811E-48DA-8D8E-C6122E75B35D}" type="presOf" srcId="{46F077DB-5A5A-4DB0-8F0E-6DAFDD2469D9}" destId="{A493CE9D-D92C-4893-8547-06745BBA4C56}" srcOrd="0" destOrd="0" presId="urn:microsoft.com/office/officeart/2005/8/layout/chevron2"/>
    <dgm:cxn modelId="{00197FAD-2887-408C-83EE-239C10D9CA6F}" srcId="{46F077DB-5A5A-4DB0-8F0E-6DAFDD2469D9}" destId="{049865BA-5882-4749-8B5E-7186E9CBC26A}" srcOrd="1" destOrd="0" parTransId="{AE57B839-25CB-4C7F-8B63-BD3C4FC23AC0}" sibTransId="{481D0568-827E-48AD-8DFF-94E8C15F87F7}"/>
    <dgm:cxn modelId="{1757F7E0-33BD-4E35-99D9-745E75F825D8}" type="presOf" srcId="{9573F9EE-4FE6-4E36-9466-321143F267B7}" destId="{CD0325E3-AFA8-4DAB-AC79-15CBE791EB8E}" srcOrd="0" destOrd="0" presId="urn:microsoft.com/office/officeart/2005/8/layout/chevron2"/>
    <dgm:cxn modelId="{3E3730B9-1CB4-4BCD-A5DD-C8AE9DC615A2}" type="presOf" srcId="{F7DDD91B-187E-425A-AF53-FAD6133A47DF}" destId="{CD0325E3-AFA8-4DAB-AC79-15CBE791EB8E}" srcOrd="0" destOrd="1"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E0A9E0AE-DFBD-44DE-9F69-1BBA7F4829D2}" srcId="{049865BA-5882-4749-8B5E-7186E9CBC26A}" destId="{F7DDD91B-187E-425A-AF53-FAD6133A47DF}" srcOrd="1" destOrd="0" parTransId="{ED4B3CA1-7999-401D-955E-74409CEBCCCD}" sibTransId="{6DD73540-AA8D-49B1-8C70-F4A3C6D96779}"/>
    <dgm:cxn modelId="{E58F0CC6-6470-48C3-BD1F-2F2A349D70D6}" type="presOf" srcId="{6699F7EC-B9B0-4DD9-85AC-99E9B745556B}" destId="{FFA70C57-1C31-4218-B842-E1DE0A9C61EC}" srcOrd="0" destOrd="0" presId="urn:microsoft.com/office/officeart/2005/8/layout/chevron2"/>
    <dgm:cxn modelId="{4DF9468B-6422-4DF1-8094-D12A05D79072}" type="presOf" srcId="{049865BA-5882-4749-8B5E-7186E9CBC26A}" destId="{BFC10ABF-0A8F-43DE-80BF-09001739617E}" srcOrd="0" destOrd="0" presId="urn:microsoft.com/office/officeart/2005/8/layout/chevron2"/>
    <dgm:cxn modelId="{500F6934-61C7-44AF-AE3B-5BCCE2A48C2B}" type="presOf" srcId="{75F50322-CD23-412D-B448-7E243C685B5F}" destId="{66253BA3-1892-4FD0-B280-FA760415FEF0}"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CC0BA3BE-94C7-423C-BDD0-22A1321058D5}" type="presOf" srcId="{D68D75E9-6939-43B6-8013-40CA1C02D682}" destId="{AFF6EE13-C7FD-4D19-AC38-138C8F10B232}" srcOrd="0" destOrd="0" presId="urn:microsoft.com/office/officeart/2005/8/layout/chevron2"/>
    <dgm:cxn modelId="{FFA273C8-EF74-4B82-B544-EFA05BF8BFAD}" type="presOf" srcId="{8E679AE2-CA92-480D-BA5C-7BBD63D1D8DC}" destId="{BE4F2035-2C54-4CFE-9EF5-ACB5D06EA9BB}" srcOrd="0" destOrd="0" presId="urn:microsoft.com/office/officeart/2005/8/layout/chevron2"/>
    <dgm:cxn modelId="{093A2E30-D163-4158-814B-D32D9C40689C}" type="presParOf" srcId="{A493CE9D-D92C-4893-8547-06745BBA4C56}" destId="{8E8FB40C-FD9F-49D4-8F1D-EEDB9532E698}" srcOrd="0" destOrd="0" presId="urn:microsoft.com/office/officeart/2005/8/layout/chevron2"/>
    <dgm:cxn modelId="{6B59F4FC-1711-4CDA-94E2-0A77E5316926}" type="presParOf" srcId="{8E8FB40C-FD9F-49D4-8F1D-EEDB9532E698}" destId="{BE4F2035-2C54-4CFE-9EF5-ACB5D06EA9BB}" srcOrd="0" destOrd="0" presId="urn:microsoft.com/office/officeart/2005/8/layout/chevron2"/>
    <dgm:cxn modelId="{FDEB7157-3142-4B09-92BC-464818DFB299}" type="presParOf" srcId="{8E8FB40C-FD9F-49D4-8F1D-EEDB9532E698}" destId="{FFA70C57-1C31-4218-B842-E1DE0A9C61EC}" srcOrd="1" destOrd="0" presId="urn:microsoft.com/office/officeart/2005/8/layout/chevron2"/>
    <dgm:cxn modelId="{57C96B6E-1214-48C0-9EBD-A4E2D158D335}" type="presParOf" srcId="{A493CE9D-D92C-4893-8547-06745BBA4C56}" destId="{B51224C5-C641-4A43-8B8B-BA6E5299AA48}" srcOrd="1" destOrd="0" presId="urn:microsoft.com/office/officeart/2005/8/layout/chevron2"/>
    <dgm:cxn modelId="{40F7C589-382E-49E1-9B73-7B583746DCE9}" type="presParOf" srcId="{A493CE9D-D92C-4893-8547-06745BBA4C56}" destId="{4B9351A5-A12D-4511-82FD-CE99A49F3DFF}" srcOrd="2" destOrd="0" presId="urn:microsoft.com/office/officeart/2005/8/layout/chevron2"/>
    <dgm:cxn modelId="{A5F42CA2-1F9F-4DE0-BB0C-258924AC273C}" type="presParOf" srcId="{4B9351A5-A12D-4511-82FD-CE99A49F3DFF}" destId="{BFC10ABF-0A8F-43DE-80BF-09001739617E}" srcOrd="0" destOrd="0" presId="urn:microsoft.com/office/officeart/2005/8/layout/chevron2"/>
    <dgm:cxn modelId="{CE6803CC-1F47-40D2-8B03-736B9D6CF3AC}" type="presParOf" srcId="{4B9351A5-A12D-4511-82FD-CE99A49F3DFF}" destId="{CD0325E3-AFA8-4DAB-AC79-15CBE791EB8E}" srcOrd="1" destOrd="0" presId="urn:microsoft.com/office/officeart/2005/8/layout/chevron2"/>
    <dgm:cxn modelId="{5C72671B-82C8-453B-8A24-CE504E6B7DCC}" type="presParOf" srcId="{A493CE9D-D92C-4893-8547-06745BBA4C56}" destId="{F5FD24FC-90B4-4919-8830-36D88CF685B5}" srcOrd="3" destOrd="0" presId="urn:microsoft.com/office/officeart/2005/8/layout/chevron2"/>
    <dgm:cxn modelId="{523762B5-14C5-4A24-B81F-29D0FAD5BBC2}" type="presParOf" srcId="{A493CE9D-D92C-4893-8547-06745BBA4C56}" destId="{3C56CCD8-C774-4E22-9720-50786A92FD48}" srcOrd="4" destOrd="0" presId="urn:microsoft.com/office/officeart/2005/8/layout/chevron2"/>
    <dgm:cxn modelId="{1FEA020E-5593-4FC9-8560-3C4E0E35B1E9}" type="presParOf" srcId="{3C56CCD8-C774-4E22-9720-50786A92FD48}" destId="{66253BA3-1892-4FD0-B280-FA760415FEF0}" srcOrd="0" destOrd="0" presId="urn:microsoft.com/office/officeart/2005/8/layout/chevron2"/>
    <dgm:cxn modelId="{A3709139-40F3-4E77-AEC1-221E525F2160}" type="presParOf" srcId="{3C56CCD8-C774-4E22-9720-50786A92FD48}" destId="{AFF6EE13-C7FD-4D19-AC38-138C8F10B232}" srcOrd="1" destOrd="0" presId="urn:microsoft.com/office/officeart/2005/8/layout/chevron2"/>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A</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dgm:spPr>
        <a:solidFill>
          <a:srgbClr val="E9E8B6">
            <a:alpha val="90000"/>
          </a:srgbClr>
        </a:solidFill>
      </dgm:spPr>
      <dgm:t>
        <a:bodyPr/>
        <a:lstStyle/>
        <a:p>
          <a:r>
            <a:rPr lang="en-US" b="1" dirty="0" err="1"/>
            <a:t>Dạy</a:t>
          </a:r>
          <a:r>
            <a:rPr lang="en-US" b="1" dirty="0"/>
            <a:t> </a:t>
          </a:r>
          <a:r>
            <a:rPr lang="en-US" b="1" dirty="0" err="1"/>
            <a:t>học</a:t>
          </a:r>
          <a:r>
            <a:rPr lang="en-US" b="1" dirty="0"/>
            <a:t> </a:t>
          </a:r>
          <a:r>
            <a:rPr lang="en-US" b="1" dirty="0" err="1"/>
            <a:t>PHÂN</a:t>
          </a:r>
          <a:r>
            <a:rPr lang="en-US" b="1" dirty="0"/>
            <a:t> </a:t>
          </a:r>
          <a:r>
            <a:rPr lang="en-US" b="1" dirty="0" err="1"/>
            <a:t>HÓA</a:t>
          </a:r>
          <a:endParaRPr lang="en-US" b="1" dirty="0"/>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dgm:t>
        <a:bodyPr/>
        <a:lstStyle/>
        <a:p>
          <a:r>
            <a:rPr lang="en-US" b="1" dirty="0">
              <a:solidFill>
                <a:schemeClr val="tx1"/>
              </a:solidFill>
            </a:rPr>
            <a:t>B</a:t>
          </a: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dgm:spPr>
        <a:solidFill>
          <a:srgbClr val="89C1E3">
            <a:alpha val="90000"/>
          </a:srgbClr>
        </a:solidFill>
      </dgm:spPr>
      <dgm:t>
        <a:bodyPr/>
        <a:lstStyle/>
        <a:p>
          <a:r>
            <a:rPr lang="en-US" b="1" dirty="0" err="1"/>
            <a:t>Dạy</a:t>
          </a:r>
          <a:r>
            <a:rPr lang="en-US" b="1" dirty="0"/>
            <a:t> </a:t>
          </a:r>
          <a:r>
            <a:rPr lang="en-US" b="1" dirty="0" err="1"/>
            <a:t>học</a:t>
          </a:r>
          <a:r>
            <a:rPr lang="en-US" b="1" dirty="0"/>
            <a:t> </a:t>
          </a:r>
          <a:r>
            <a:rPr lang="en-US" b="1" dirty="0" err="1"/>
            <a:t>TÍCH</a:t>
          </a:r>
          <a:r>
            <a:rPr lang="en-US" b="1" dirty="0"/>
            <a:t> </a:t>
          </a:r>
          <a:r>
            <a:rPr lang="en-US" b="1" dirty="0" err="1"/>
            <a:t>HỢP</a:t>
          </a:r>
          <a:endParaRPr lang="en-US" b="1" dirty="0"/>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dgm:t>
        <a:bodyPr/>
        <a:lstStyle/>
        <a:p>
          <a:r>
            <a:rPr lang="en-US" b="1" dirty="0">
              <a:solidFill>
                <a:schemeClr val="tx1"/>
              </a:solidFill>
            </a:rPr>
            <a:t>C</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dgm:spPr>
        <a:solidFill>
          <a:srgbClr val="F5B5F2">
            <a:alpha val="90000"/>
          </a:srgbClr>
        </a:solidFill>
      </dgm:spPr>
      <dgm:t>
        <a:bodyPr/>
        <a:lstStyle/>
        <a:p>
          <a:r>
            <a:rPr lang="en-US" b="1" dirty="0" err="1"/>
            <a:t>Dạy</a:t>
          </a:r>
          <a:r>
            <a:rPr lang="en-US" b="1" dirty="0"/>
            <a:t> </a:t>
          </a:r>
          <a:r>
            <a:rPr lang="en-US" b="1" dirty="0" err="1"/>
            <a:t>học</a:t>
          </a:r>
          <a:r>
            <a:rPr lang="en-US" b="1" dirty="0"/>
            <a:t> </a:t>
          </a:r>
          <a:r>
            <a:rPr lang="en-US" b="1" dirty="0" smtClean="0"/>
            <a:t>TÍCH CỰC (</a:t>
          </a:r>
          <a:r>
            <a:rPr lang="en-US" b="1" dirty="0" err="1" smtClean="0"/>
            <a:t>thông</a:t>
          </a:r>
          <a:r>
            <a:rPr lang="en-US" b="1" dirty="0" smtClean="0"/>
            <a:t> </a:t>
          </a:r>
          <a:r>
            <a:rPr lang="en-US" b="1" dirty="0"/>
            <a:t>qua                              HOẠT </a:t>
          </a:r>
          <a:r>
            <a:rPr lang="en-US" b="1" dirty="0" smtClean="0"/>
            <a:t>ĐỘNG </a:t>
          </a:r>
          <a:r>
            <a:rPr lang="en-US" b="1" dirty="0" err="1" smtClean="0"/>
            <a:t>của</a:t>
          </a:r>
          <a:r>
            <a:rPr lang="en-US" b="1" dirty="0" smtClean="0"/>
            <a:t> </a:t>
          </a:r>
          <a:r>
            <a:rPr lang="en-US" b="1" dirty="0" err="1" smtClean="0"/>
            <a:t>người</a:t>
          </a:r>
          <a:r>
            <a:rPr lang="en-US" b="1" dirty="0" smtClean="0"/>
            <a:t> </a:t>
          </a:r>
          <a:r>
            <a:rPr lang="en-US" b="1" dirty="0" err="1" smtClean="0"/>
            <a:t>học</a:t>
          </a:r>
          <a:r>
            <a:rPr lang="en-US" b="1" dirty="0" smtClean="0"/>
            <a:t>) </a:t>
          </a:r>
          <a:endParaRPr lang="en-US" b="1" dirty="0"/>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t>
        <a:bodyPr/>
        <a:lstStyle/>
        <a:p>
          <a:endParaRPr lang="en-US"/>
        </a:p>
      </dgm:t>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t>
        <a:bodyPr/>
        <a:lstStyle/>
        <a:p>
          <a:endParaRPr lang="en-US"/>
        </a:p>
      </dgm:t>
    </dgm:pt>
    <dgm:pt modelId="{FFA70C57-1C31-4218-B842-E1DE0A9C61EC}" type="pres">
      <dgm:prSet presAssocID="{8E679AE2-CA92-480D-BA5C-7BBD63D1D8DC}" presName="descendantText" presStyleLbl="alignAcc1" presStyleIdx="0" presStyleCnt="3">
        <dgm:presLayoutVars>
          <dgm:bulletEnabled val="1"/>
        </dgm:presLayoutVars>
      </dgm:prSet>
      <dgm:spPr/>
      <dgm:t>
        <a:bodyPr/>
        <a:lstStyle/>
        <a:p>
          <a:endParaRPr lang="en-US"/>
        </a:p>
      </dgm:t>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t>
        <a:bodyPr/>
        <a:lstStyle/>
        <a:p>
          <a:endParaRPr lang="en-US"/>
        </a:p>
      </dgm:t>
    </dgm:pt>
    <dgm:pt modelId="{CD0325E3-AFA8-4DAB-AC79-15CBE791EB8E}" type="pres">
      <dgm:prSet presAssocID="{049865BA-5882-4749-8B5E-7186E9CBC26A}" presName="descendantText" presStyleLbl="alignAcc1" presStyleIdx="1" presStyleCnt="3">
        <dgm:presLayoutVars>
          <dgm:bulletEnabled val="1"/>
        </dgm:presLayoutVars>
      </dgm:prSet>
      <dgm:spPr/>
      <dgm:t>
        <a:bodyPr/>
        <a:lstStyle/>
        <a:p>
          <a:endParaRPr lang="en-US"/>
        </a:p>
      </dgm:t>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t>
        <a:bodyPr/>
        <a:lstStyle/>
        <a:p>
          <a:endParaRPr lang="en-US"/>
        </a:p>
      </dgm:t>
    </dgm:pt>
    <dgm:pt modelId="{AFF6EE13-C7FD-4D19-AC38-138C8F10B232}" type="pres">
      <dgm:prSet presAssocID="{75F50322-CD23-412D-B448-7E243C685B5F}" presName="descendantText" presStyleLbl="alignAcc1" presStyleIdx="2" presStyleCnt="3">
        <dgm:presLayoutVars>
          <dgm:bulletEnabled val="1"/>
        </dgm:presLayoutVars>
      </dgm:prSet>
      <dgm:spPr/>
      <dgm:t>
        <a:bodyPr/>
        <a:lstStyle/>
        <a:p>
          <a:endParaRPr lang="en-US"/>
        </a:p>
      </dgm:t>
    </dgm:pt>
  </dgm:ptLst>
  <dgm:cxnLst>
    <dgm:cxn modelId="{1F9E38A1-2751-48C2-82E3-F5D957B5C0EA}" srcId="{75F50322-CD23-412D-B448-7E243C685B5F}" destId="{D68D75E9-6939-43B6-8013-40CA1C02D682}" srcOrd="0" destOrd="0" parTransId="{22077365-901D-4A28-BE43-30FB0920BE12}" sibTransId="{0A34774B-6312-4313-AA64-13E43509BD4C}"/>
    <dgm:cxn modelId="{2E55D6CE-50CC-4AB7-A1E2-B25EECA2E21A}" srcId="{049865BA-5882-4749-8B5E-7186E9CBC26A}" destId="{9573F9EE-4FE6-4E36-9466-321143F267B7}" srcOrd="0" destOrd="0" parTransId="{025FDE50-86B6-40A6-A24C-8A08790B2890}" sibTransId="{EBEBB5A7-927F-4EFB-A9F4-50E962AD8364}"/>
    <dgm:cxn modelId="{FCCBDEC5-5EF2-487B-AC4E-6C047EC504C0}" srcId="{46F077DB-5A5A-4DB0-8F0E-6DAFDD2469D9}" destId="{75F50322-CD23-412D-B448-7E243C685B5F}" srcOrd="2" destOrd="0" parTransId="{A5352286-2912-445C-B096-83E3B6FA3E7F}" sibTransId="{689EB8E4-2A58-4E81-A8B0-BAE99D34216C}"/>
    <dgm:cxn modelId="{BA8C13A5-94FB-4273-A9CA-46913D8F91B6}" type="presOf" srcId="{049865BA-5882-4749-8B5E-7186E9CBC26A}" destId="{BFC10ABF-0A8F-43DE-80BF-09001739617E}" srcOrd="0" destOrd="0" presId="urn:microsoft.com/office/officeart/2005/8/layout/chevron2"/>
    <dgm:cxn modelId="{00197FAD-2887-408C-83EE-239C10D9CA6F}" srcId="{46F077DB-5A5A-4DB0-8F0E-6DAFDD2469D9}" destId="{049865BA-5882-4749-8B5E-7186E9CBC26A}" srcOrd="1" destOrd="0" parTransId="{AE57B839-25CB-4C7F-8B63-BD3C4FC23AC0}" sibTransId="{481D0568-827E-48AD-8DFF-94E8C15F87F7}"/>
    <dgm:cxn modelId="{2FB4DEA5-91F0-444A-959D-0C3CEB7A8FEE}" type="presOf" srcId="{9573F9EE-4FE6-4E36-9466-321143F267B7}" destId="{CD0325E3-AFA8-4DAB-AC79-15CBE791EB8E}" srcOrd="0" destOrd="0" presId="urn:microsoft.com/office/officeart/2005/8/layout/chevron2"/>
    <dgm:cxn modelId="{6034C6FB-F1B8-4DA1-9115-883C5EC9554B}" type="presOf" srcId="{46F077DB-5A5A-4DB0-8F0E-6DAFDD2469D9}" destId="{A493CE9D-D92C-4893-8547-06745BBA4C56}"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EF814A9E-2A05-4A9B-820F-51054A0B0BD6}" type="presOf" srcId="{8E679AE2-CA92-480D-BA5C-7BBD63D1D8DC}" destId="{BE4F2035-2C54-4CFE-9EF5-ACB5D06EA9BB}" srcOrd="0" destOrd="0" presId="urn:microsoft.com/office/officeart/2005/8/layout/chevron2"/>
    <dgm:cxn modelId="{8100D1C3-3C92-46E5-B87C-2F3F36096DB7}" type="presOf" srcId="{D68D75E9-6939-43B6-8013-40CA1C02D682}" destId="{AFF6EE13-C7FD-4D19-AC38-138C8F10B232}" srcOrd="0" destOrd="0" presId="urn:microsoft.com/office/officeart/2005/8/layout/chevron2"/>
    <dgm:cxn modelId="{FCA4EC14-6850-4071-9598-3B3EA3D4C14F}" type="presOf" srcId="{6699F7EC-B9B0-4DD9-85AC-99E9B745556B}" destId="{FFA70C57-1C31-4218-B842-E1DE0A9C61EC}"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13462242-118D-4BC5-8247-EC520A417B51}" type="presOf" srcId="{75F50322-CD23-412D-B448-7E243C685B5F}" destId="{66253BA3-1892-4FD0-B280-FA760415FEF0}" srcOrd="0" destOrd="0" presId="urn:microsoft.com/office/officeart/2005/8/layout/chevron2"/>
    <dgm:cxn modelId="{16340C30-9789-41DC-A74F-6CB3E12D34D9}" type="presParOf" srcId="{A493CE9D-D92C-4893-8547-06745BBA4C56}" destId="{8E8FB40C-FD9F-49D4-8F1D-EEDB9532E698}" srcOrd="0" destOrd="0" presId="urn:microsoft.com/office/officeart/2005/8/layout/chevron2"/>
    <dgm:cxn modelId="{3F189001-3179-485C-BFE4-B3E5DBFF22D8}" type="presParOf" srcId="{8E8FB40C-FD9F-49D4-8F1D-EEDB9532E698}" destId="{BE4F2035-2C54-4CFE-9EF5-ACB5D06EA9BB}" srcOrd="0" destOrd="0" presId="urn:microsoft.com/office/officeart/2005/8/layout/chevron2"/>
    <dgm:cxn modelId="{A3AFD58F-D6FA-4C84-BA71-1250D52B719E}" type="presParOf" srcId="{8E8FB40C-FD9F-49D4-8F1D-EEDB9532E698}" destId="{FFA70C57-1C31-4218-B842-E1DE0A9C61EC}" srcOrd="1" destOrd="0" presId="urn:microsoft.com/office/officeart/2005/8/layout/chevron2"/>
    <dgm:cxn modelId="{099EAAC9-9413-41BB-88BE-730677365693}" type="presParOf" srcId="{A493CE9D-D92C-4893-8547-06745BBA4C56}" destId="{B51224C5-C641-4A43-8B8B-BA6E5299AA48}" srcOrd="1" destOrd="0" presId="urn:microsoft.com/office/officeart/2005/8/layout/chevron2"/>
    <dgm:cxn modelId="{5E412922-A55C-40F4-916F-AA697A5B65CE}" type="presParOf" srcId="{A493CE9D-D92C-4893-8547-06745BBA4C56}" destId="{4B9351A5-A12D-4511-82FD-CE99A49F3DFF}" srcOrd="2" destOrd="0" presId="urn:microsoft.com/office/officeart/2005/8/layout/chevron2"/>
    <dgm:cxn modelId="{66AD8B31-9E3D-466E-A243-26ED2681B2B8}" type="presParOf" srcId="{4B9351A5-A12D-4511-82FD-CE99A49F3DFF}" destId="{BFC10ABF-0A8F-43DE-80BF-09001739617E}" srcOrd="0" destOrd="0" presId="urn:microsoft.com/office/officeart/2005/8/layout/chevron2"/>
    <dgm:cxn modelId="{0E9946AA-58CE-4745-A2A1-D549D8DB8D01}" type="presParOf" srcId="{4B9351A5-A12D-4511-82FD-CE99A49F3DFF}" destId="{CD0325E3-AFA8-4DAB-AC79-15CBE791EB8E}" srcOrd="1" destOrd="0" presId="urn:microsoft.com/office/officeart/2005/8/layout/chevron2"/>
    <dgm:cxn modelId="{6E6B3291-7D99-49B5-BEE9-0A30A7195D1F}" type="presParOf" srcId="{A493CE9D-D92C-4893-8547-06745BBA4C56}" destId="{F5FD24FC-90B4-4919-8830-36D88CF685B5}" srcOrd="3" destOrd="0" presId="urn:microsoft.com/office/officeart/2005/8/layout/chevron2"/>
    <dgm:cxn modelId="{239F798B-3FB7-4FC7-9402-056E9B5AD359}" type="presParOf" srcId="{A493CE9D-D92C-4893-8547-06745BBA4C56}" destId="{3C56CCD8-C774-4E22-9720-50786A92FD48}" srcOrd="4" destOrd="0" presId="urn:microsoft.com/office/officeart/2005/8/layout/chevron2"/>
    <dgm:cxn modelId="{E9C4F713-E554-4C92-A723-D141C8EE7174}" type="presParOf" srcId="{3C56CCD8-C774-4E22-9720-50786A92FD48}" destId="{66253BA3-1892-4FD0-B280-FA760415FEF0}" srcOrd="0" destOrd="0" presId="urn:microsoft.com/office/officeart/2005/8/layout/chevron2"/>
    <dgm:cxn modelId="{F218E0AE-B98E-487A-98DA-9905B96EE4CA}"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196261" y="296683"/>
          <a:ext cx="1308408" cy="915885"/>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smtClean="0">
              <a:solidFill>
                <a:schemeClr val="tx1"/>
              </a:solidFill>
            </a:rPr>
            <a:t>1</a:t>
          </a:r>
          <a:endParaRPr lang="en-US" sz="2500" b="1" kern="1200" dirty="0">
            <a:solidFill>
              <a:schemeClr val="tx1"/>
            </a:solidFill>
          </a:endParaRPr>
        </a:p>
      </dsp:txBody>
      <dsp:txXfrm rot="-5400000">
        <a:off x="1" y="558365"/>
        <a:ext cx="915885" cy="392523"/>
      </dsp:txXfrm>
    </dsp:sp>
    <dsp:sp modelId="{FFA70C57-1C31-4218-B842-E1DE0A9C61EC}">
      <dsp:nvSpPr>
        <dsp:cNvPr id="0" name=""/>
        <dsp:cNvSpPr/>
      </dsp:nvSpPr>
      <dsp:spPr>
        <a:xfrm rot="5400000">
          <a:off x="4353014" y="-3432737"/>
          <a:ext cx="1042526" cy="7916783"/>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t>L</a:t>
          </a:r>
          <a:r>
            <a:rPr lang="vi-VN" sz="2000" b="1" kern="1200" smtClean="0"/>
            <a:t>à thuộc tính cá nhân được hình thành, phát triển nhờ </a:t>
          </a:r>
          <a:r>
            <a:rPr lang="vi-VN" sz="2000" b="1" i="1" kern="1200" smtClean="0">
              <a:solidFill>
                <a:srgbClr val="FF0000"/>
              </a:solidFill>
            </a:rPr>
            <a:t>tố chất sẵn có </a:t>
          </a:r>
          <a:r>
            <a:rPr lang="vi-VN" sz="2000" b="1" kern="1200" smtClean="0"/>
            <a:t>và </a:t>
          </a:r>
          <a:r>
            <a:rPr lang="vi-VN" sz="2000" b="1" i="1" kern="1200" smtClean="0">
              <a:solidFill>
                <a:srgbClr val="FF0000"/>
              </a:solidFill>
            </a:rPr>
            <a:t>quá trình học tập, rèn luyện</a:t>
          </a:r>
          <a:r>
            <a:rPr lang="vi-VN" sz="2000" b="1" kern="1200" smtClean="0">
              <a:solidFill>
                <a:srgbClr val="FF0000"/>
              </a:solidFill>
            </a:rPr>
            <a:t>,</a:t>
          </a:r>
          <a:endParaRPr lang="en-US" sz="2000" b="1" kern="1200" dirty="0">
            <a:solidFill>
              <a:srgbClr val="FF0000"/>
            </a:solidFill>
          </a:endParaRPr>
        </a:p>
      </dsp:txBody>
      <dsp:txXfrm rot="-5400000">
        <a:off x="915886" y="55283"/>
        <a:ext cx="7865891" cy="940742"/>
      </dsp:txXfrm>
    </dsp:sp>
    <dsp:sp modelId="{BFC10ABF-0A8F-43DE-80BF-09001739617E}">
      <dsp:nvSpPr>
        <dsp:cNvPr id="0" name=""/>
        <dsp:cNvSpPr/>
      </dsp:nvSpPr>
      <dsp:spPr>
        <a:xfrm rot="5400000">
          <a:off x="-196261" y="1643773"/>
          <a:ext cx="1308408" cy="915885"/>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smtClean="0">
              <a:solidFill>
                <a:schemeClr val="tx1"/>
              </a:solidFill>
            </a:rPr>
            <a:t>2</a:t>
          </a:r>
          <a:endParaRPr lang="en-US" sz="2500" b="1" kern="1200" dirty="0">
            <a:solidFill>
              <a:schemeClr val="tx1"/>
            </a:solidFill>
          </a:endParaRPr>
        </a:p>
      </dsp:txBody>
      <dsp:txXfrm rot="-5400000">
        <a:off x="1" y="1905455"/>
        <a:ext cx="915885" cy="392523"/>
      </dsp:txXfrm>
    </dsp:sp>
    <dsp:sp modelId="{CD0325E3-AFA8-4DAB-AC79-15CBE791EB8E}">
      <dsp:nvSpPr>
        <dsp:cNvPr id="0" name=""/>
        <dsp:cNvSpPr/>
      </dsp:nvSpPr>
      <dsp:spPr>
        <a:xfrm rot="5400000">
          <a:off x="4237899" y="-2085646"/>
          <a:ext cx="1272755" cy="7916783"/>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Times New Roman" panose="02020603050405020304" pitchFamily="18" charset="0"/>
              <a:cs typeface="Times New Roman" panose="02020603050405020304" pitchFamily="18" charset="0"/>
            </a:rPr>
            <a:t>C</a:t>
          </a:r>
          <a:r>
            <a:rPr lang="vi-VN" sz="1600" b="1" kern="1200" dirty="0" smtClean="0"/>
            <a:t>ho phép con người </a:t>
          </a:r>
          <a:r>
            <a:rPr lang="vi-VN" sz="1600" b="1" i="1" kern="1200" dirty="0" smtClean="0">
              <a:solidFill>
                <a:srgbClr val="FF0000"/>
              </a:solidFill>
            </a:rPr>
            <a:t>huy động tổng hợp các </a:t>
          </a:r>
          <a:r>
            <a:rPr lang="en-US" sz="1600" b="1" i="1" kern="1200" dirty="0" smtClean="0">
              <a:solidFill>
                <a:srgbClr val="FF0000"/>
              </a:solidFill>
            </a:rPr>
            <a:t>KT, KN</a:t>
          </a:r>
          <a:r>
            <a:rPr lang="vi-VN" sz="1600" b="1" i="1" kern="1200" dirty="0" smtClean="0">
              <a:solidFill>
                <a:srgbClr val="FF0000"/>
              </a:solidFill>
            </a:rPr>
            <a:t> </a:t>
          </a:r>
          <a:r>
            <a:rPr lang="vi-VN" sz="1600" b="1" kern="1200" dirty="0" smtClean="0">
              <a:solidFill>
                <a:srgbClr val="FF0000"/>
              </a:solidFill>
            </a:rPr>
            <a:t>và </a:t>
          </a:r>
          <a:r>
            <a:rPr lang="vi-VN" sz="1600" b="1" i="1" kern="1200" dirty="0" smtClean="0">
              <a:solidFill>
                <a:srgbClr val="FF0000"/>
              </a:solidFill>
            </a:rPr>
            <a:t>các thuộc tính cá nhân khác như hứng thú, niềm tin, ý chí,... thực hiện thành công </a:t>
          </a:r>
          <a:r>
            <a:rPr lang="vi-VN" sz="1600" b="1" kern="1200" dirty="0" smtClean="0">
              <a:solidFill>
                <a:srgbClr val="FF0000"/>
              </a:solidFill>
            </a:rPr>
            <a:t>một loại </a:t>
          </a:r>
          <a:r>
            <a:rPr lang="vi-VN" sz="1600" b="1" i="1" kern="1200" dirty="0" smtClean="0">
              <a:solidFill>
                <a:srgbClr val="FF0000"/>
              </a:solidFill>
            </a:rPr>
            <a:t>hoạt động nhất định</a:t>
          </a:r>
          <a:r>
            <a:rPr lang="vi-VN" sz="1600" b="1" kern="1200" dirty="0" smtClean="0"/>
            <a:t>, đạt </a:t>
          </a:r>
          <a:r>
            <a:rPr lang="vi-VN" sz="1600" b="1" i="1" kern="1200" dirty="0" smtClean="0">
              <a:solidFill>
                <a:srgbClr val="FF0000"/>
              </a:solidFill>
            </a:rPr>
            <a:t>kết quả mong muốn</a:t>
          </a:r>
          <a:r>
            <a:rPr lang="vi-VN" sz="1600" b="1" kern="1200" dirty="0" smtClean="0">
              <a:solidFill>
                <a:srgbClr val="FF0000"/>
              </a:solidFill>
            </a:rPr>
            <a:t> </a:t>
          </a:r>
          <a:r>
            <a:rPr lang="vi-VN" sz="1600" b="1" kern="1200" dirty="0" smtClean="0"/>
            <a:t>trong những </a:t>
          </a:r>
          <a:r>
            <a:rPr lang="en-US" sz="1600" b="1" i="1" kern="1200" dirty="0" err="1" smtClean="0">
              <a:solidFill>
                <a:srgbClr val="FF0000"/>
              </a:solidFill>
            </a:rPr>
            <a:t>điều</a:t>
          </a:r>
          <a:r>
            <a:rPr lang="en-US" sz="1600" b="1" i="1" kern="1200" dirty="0" smtClean="0">
              <a:solidFill>
                <a:srgbClr val="FF0000"/>
              </a:solidFill>
            </a:rPr>
            <a:t> </a:t>
          </a:r>
          <a:r>
            <a:rPr lang="en-US" sz="1600" b="1" i="1" kern="1200" dirty="0" err="1" smtClean="0">
              <a:solidFill>
                <a:srgbClr val="FF0000"/>
              </a:solidFill>
            </a:rPr>
            <a:t>kiện</a:t>
          </a:r>
          <a:r>
            <a:rPr lang="en-US" sz="1600" b="1" i="1" kern="1200" dirty="0" smtClean="0">
              <a:solidFill>
                <a:srgbClr val="FF0000"/>
              </a:solidFill>
            </a:rPr>
            <a:t> </a:t>
          </a:r>
          <a:r>
            <a:rPr lang="vi-VN" sz="1600" b="1" i="1" kern="1200" dirty="0" smtClean="0">
              <a:solidFill>
                <a:srgbClr val="FF0000"/>
              </a:solidFill>
            </a:rPr>
            <a:t>cụ thể</a:t>
          </a:r>
          <a:r>
            <a:rPr lang="en-US" sz="1600" b="1" kern="1200" dirty="0" smtClean="0"/>
            <a:t>.</a:t>
          </a:r>
          <a:endParaRPr lang="en-US" sz="1600" b="1" kern="1200" dirty="0"/>
        </a:p>
      </dsp:txBody>
      <dsp:txXfrm rot="-5400000">
        <a:off x="915886" y="1298498"/>
        <a:ext cx="7854652" cy="1148493"/>
      </dsp:txXfrm>
    </dsp:sp>
    <dsp:sp modelId="{66253BA3-1892-4FD0-B280-FA760415FEF0}">
      <dsp:nvSpPr>
        <dsp:cNvPr id="0" name=""/>
        <dsp:cNvSpPr/>
      </dsp:nvSpPr>
      <dsp:spPr>
        <a:xfrm rot="5400000">
          <a:off x="-196261" y="2947461"/>
          <a:ext cx="1308408" cy="915885"/>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smtClean="0">
              <a:solidFill>
                <a:schemeClr val="tx1"/>
              </a:solidFill>
            </a:rPr>
            <a:t>3</a:t>
          </a:r>
          <a:endParaRPr lang="en-US" sz="2500" b="1" kern="1200" dirty="0">
            <a:solidFill>
              <a:schemeClr val="tx1"/>
            </a:solidFill>
          </a:endParaRPr>
        </a:p>
      </dsp:txBody>
      <dsp:txXfrm rot="-5400000">
        <a:off x="1" y="3209143"/>
        <a:ext cx="915885" cy="392523"/>
      </dsp:txXfrm>
    </dsp:sp>
    <dsp:sp modelId="{AFF6EE13-C7FD-4D19-AC38-138C8F10B232}">
      <dsp:nvSpPr>
        <dsp:cNvPr id="0" name=""/>
        <dsp:cNvSpPr/>
      </dsp:nvSpPr>
      <dsp:spPr>
        <a:xfrm rot="5400000">
          <a:off x="4281303" y="-781958"/>
          <a:ext cx="1185948" cy="7916783"/>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t>Hình</a:t>
          </a:r>
          <a:r>
            <a:rPr lang="en-US" sz="1800" b="1" kern="1200" dirty="0" smtClean="0"/>
            <a:t> </a:t>
          </a:r>
          <a:r>
            <a:rPr lang="en-US" sz="1800" b="1" kern="1200" dirty="0" err="1" smtClean="0"/>
            <a:t>thành</a:t>
          </a:r>
          <a:r>
            <a:rPr lang="en-US" sz="1800" b="1" kern="1200" dirty="0" smtClean="0"/>
            <a:t> </a:t>
          </a:r>
          <a:r>
            <a:rPr lang="en-US" sz="1800" b="1" i="1" kern="1200" dirty="0" err="1" smtClean="0"/>
            <a:t>thông</a:t>
          </a:r>
          <a:r>
            <a:rPr lang="en-US" sz="1800" b="1" i="1" kern="1200" dirty="0" smtClean="0"/>
            <a:t> qua </a:t>
          </a:r>
          <a:r>
            <a:rPr lang="en-US" sz="1800" b="1" i="1" kern="1200" dirty="0" err="1" smtClean="0"/>
            <a:t>nội</a:t>
          </a:r>
          <a:r>
            <a:rPr lang="en-US" sz="1800" b="1" i="1" kern="1200" dirty="0" smtClean="0"/>
            <a:t> dung </a:t>
          </a:r>
          <a:r>
            <a:rPr lang="en-US" sz="1800" b="1" i="1" kern="1200" dirty="0" err="1" smtClean="0"/>
            <a:t>dạy</a:t>
          </a:r>
          <a:r>
            <a:rPr lang="en-US" sz="1800" b="1" i="1" kern="1200" dirty="0" smtClean="0"/>
            <a:t> </a:t>
          </a:r>
          <a:r>
            <a:rPr lang="en-US" sz="1800" b="1" i="1" kern="1200" dirty="0" err="1" smtClean="0"/>
            <a:t>học</a:t>
          </a:r>
          <a:r>
            <a:rPr lang="en-US" sz="1800" b="1" kern="1200" dirty="0" smtClean="0"/>
            <a:t> </a:t>
          </a:r>
          <a:r>
            <a:rPr lang="en-US" sz="1800" b="1" i="1" kern="1200" dirty="0" smtClean="0"/>
            <a:t>(KT có </a:t>
          </a:r>
          <a:r>
            <a:rPr lang="en-US" sz="1800" b="1" i="1" kern="1200" dirty="0" err="1" smtClean="0"/>
            <a:t>chọn</a:t>
          </a:r>
          <a:r>
            <a:rPr lang="en-US" sz="1800" b="1" i="1" kern="1200" dirty="0" smtClean="0"/>
            <a:t> </a:t>
          </a:r>
          <a:r>
            <a:rPr lang="en-US" sz="1800" b="1" i="1" kern="1200" dirty="0" err="1" smtClean="0"/>
            <a:t>lọc</a:t>
          </a:r>
          <a:r>
            <a:rPr lang="en-US" sz="1800" b="1" i="1" kern="1200" dirty="0" smtClean="0"/>
            <a:t>);</a:t>
          </a:r>
          <a:br>
            <a:rPr lang="en-US" sz="1800" b="1" i="1" kern="1200" dirty="0" smtClean="0"/>
          </a:br>
          <a:r>
            <a:rPr lang="en-US" sz="1800" b="1" i="1" kern="1200" dirty="0" smtClean="0"/>
            <a:t>PPDH, HTDH, KTĐG; </a:t>
          </a:r>
          <a:r>
            <a:rPr lang="en-US" sz="1800" b="1" kern="1200" dirty="0" err="1" smtClean="0"/>
            <a:t>tổ</a:t>
          </a:r>
          <a:r>
            <a:rPr lang="en-US" sz="1800" b="1" kern="1200" dirty="0" smtClean="0"/>
            <a:t> </a:t>
          </a:r>
          <a:r>
            <a:rPr lang="en-US" sz="1800" b="1" kern="1200" dirty="0" err="1" smtClean="0"/>
            <a:t>chức</a:t>
          </a:r>
          <a:r>
            <a:rPr lang="en-US" sz="1800" b="1" kern="1200" dirty="0" smtClean="0"/>
            <a:t> </a:t>
          </a:r>
          <a:r>
            <a:rPr lang="en-US" sz="1800" b="1" i="1" kern="1200" dirty="0" err="1" smtClean="0"/>
            <a:t>hoạt</a:t>
          </a:r>
          <a:r>
            <a:rPr lang="en-US" sz="1800" b="1" i="1" kern="1200" dirty="0" smtClean="0"/>
            <a:t> </a:t>
          </a:r>
          <a:r>
            <a:rPr lang="en-US" sz="1800" b="1" i="1" kern="1200" dirty="0" err="1" smtClean="0"/>
            <a:t>động</a:t>
          </a:r>
          <a:r>
            <a:rPr lang="en-US" sz="1800" b="1" i="1" kern="1200" dirty="0" smtClean="0"/>
            <a:t> </a:t>
          </a:r>
          <a:r>
            <a:rPr lang="en-US" sz="1800" b="1" i="1" kern="1200" dirty="0" err="1" smtClean="0"/>
            <a:t>dạy</a:t>
          </a:r>
          <a:r>
            <a:rPr lang="en-US" sz="1800" b="1" i="1" kern="1200" dirty="0" smtClean="0"/>
            <a:t> </a:t>
          </a:r>
          <a:r>
            <a:rPr lang="en-US" sz="1800" b="1" i="1" kern="1200" dirty="0" err="1" smtClean="0"/>
            <a:t>học</a:t>
          </a:r>
          <a:r>
            <a:rPr lang="en-US" sz="1800" b="1" i="1" kern="1200" dirty="0" smtClean="0"/>
            <a:t>, </a:t>
          </a:r>
          <a:r>
            <a:rPr lang="en-US" sz="1800" b="1" kern="1200" dirty="0" err="1" smtClean="0"/>
            <a:t>và</a:t>
          </a:r>
          <a:r>
            <a:rPr lang="en-US" sz="1800" b="1" kern="1200" dirty="0" smtClean="0"/>
            <a:t> </a:t>
          </a:r>
          <a:r>
            <a:rPr lang="en-US" sz="1800" b="1" i="1" kern="1200" dirty="0" err="1" smtClean="0"/>
            <a:t>môi</a:t>
          </a:r>
          <a:r>
            <a:rPr lang="en-US" sz="1800" b="1" i="1" kern="1200" dirty="0" smtClean="0"/>
            <a:t> </a:t>
          </a:r>
          <a:r>
            <a:rPr lang="en-US" sz="1800" b="1" i="1" kern="1200" dirty="0" err="1" smtClean="0"/>
            <a:t>trường</a:t>
          </a:r>
          <a:r>
            <a:rPr lang="en-US" sz="1800" b="1" i="1" kern="1200" dirty="0" smtClean="0"/>
            <a:t> </a:t>
          </a:r>
          <a:r>
            <a:rPr lang="en-US" sz="1800" b="1" i="1" kern="1200" dirty="0" err="1" smtClean="0"/>
            <a:t>giáo</a:t>
          </a:r>
          <a:r>
            <a:rPr lang="en-US" sz="1800" b="1" i="1" kern="1200" dirty="0" smtClean="0"/>
            <a:t> </a:t>
          </a:r>
          <a:r>
            <a:rPr lang="en-US" sz="1800" b="1" i="1" kern="1200" dirty="0" err="1" smtClean="0"/>
            <a:t>dục</a:t>
          </a:r>
          <a:r>
            <a:rPr lang="en-US" sz="1800" b="1" kern="1200" dirty="0" smtClean="0"/>
            <a:t>; </a:t>
          </a:r>
          <a:endParaRPr lang="en-US" sz="1800" b="1" kern="1200" dirty="0"/>
        </a:p>
        <a:p>
          <a:pPr marL="171450" lvl="1" indent="-171450" algn="l" defTabSz="800100">
            <a:lnSpc>
              <a:spcPct val="90000"/>
            </a:lnSpc>
            <a:spcBef>
              <a:spcPct val="0"/>
            </a:spcBef>
            <a:spcAft>
              <a:spcPct val="15000"/>
            </a:spcAft>
            <a:buChar char="••"/>
          </a:pPr>
          <a:r>
            <a:rPr lang="en-US" sz="1800" b="1" kern="1200" smtClean="0"/>
            <a:t>Thể hiện ở </a:t>
          </a:r>
          <a:r>
            <a:rPr lang="en-US" sz="1800" b="1" i="1" kern="1200" smtClean="0">
              <a:solidFill>
                <a:srgbClr val="FF0000"/>
              </a:solidFill>
            </a:rPr>
            <a:t>hiệu quả hoạt động</a:t>
          </a:r>
          <a:endParaRPr lang="en-US" sz="1800" b="1" i="1" kern="1200">
            <a:solidFill>
              <a:srgbClr val="FF0000"/>
            </a:solidFill>
          </a:endParaRPr>
        </a:p>
      </dsp:txBody>
      <dsp:txXfrm rot="-5400000">
        <a:off x="915886" y="2641352"/>
        <a:ext cx="7858890" cy="1070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228701" y="225592"/>
          <a:ext cx="1482862" cy="1038004"/>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smtClean="0">
              <a:solidFill>
                <a:schemeClr val="tx1"/>
              </a:solidFill>
            </a:rPr>
            <a:t>1</a:t>
          </a:r>
          <a:endParaRPr lang="en-US" sz="2900" b="1" kern="1200" dirty="0">
            <a:solidFill>
              <a:schemeClr val="tx1"/>
            </a:solidFill>
          </a:endParaRPr>
        </a:p>
      </dsp:txBody>
      <dsp:txXfrm rot="-5400000">
        <a:off x="-6272" y="522165"/>
        <a:ext cx="1038004" cy="444858"/>
      </dsp:txXfrm>
    </dsp:sp>
    <dsp:sp modelId="{FFA70C57-1C31-4218-B842-E1DE0A9C61EC}">
      <dsp:nvSpPr>
        <dsp:cNvPr id="0" name=""/>
        <dsp:cNvSpPr/>
      </dsp:nvSpPr>
      <dsp:spPr>
        <a:xfrm rot="5400000">
          <a:off x="3078799" y="-2043904"/>
          <a:ext cx="963860" cy="5057995"/>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 </a:t>
          </a:r>
          <a:r>
            <a:rPr lang="en-US" sz="1700" b="1" kern="1200" dirty="0" err="1" smtClean="0"/>
            <a:t>Phẩm</a:t>
          </a:r>
          <a:r>
            <a:rPr lang="en-US" sz="1700" b="1" kern="1200" dirty="0" smtClean="0"/>
            <a:t> </a:t>
          </a:r>
          <a:r>
            <a:rPr lang="en-US" sz="1700" b="1" kern="1200" dirty="0" err="1" smtClean="0"/>
            <a:t>chất</a:t>
          </a:r>
          <a:r>
            <a:rPr lang="en-US" sz="1700" b="1" kern="1200" dirty="0" smtClean="0"/>
            <a:t> </a:t>
          </a:r>
          <a:r>
            <a:rPr lang="vi-VN" sz="1700" b="1" kern="1200" dirty="0" smtClean="0"/>
            <a:t>là những tính tốt thể hiện ở thái độ, hành vi ứng xử của </a:t>
          </a:r>
          <a:r>
            <a:rPr lang="en-US" sz="1700" b="1" kern="1200" dirty="0" smtClean="0"/>
            <a:t> </a:t>
          </a:r>
          <a:r>
            <a:rPr lang="vi-VN" sz="1700" b="1" kern="1200" dirty="0" smtClean="0"/>
            <a:t>con người; cùng với năng lực tạo nên nhân cách con người</a:t>
          </a:r>
          <a:endParaRPr lang="en-US" sz="1700" b="1" kern="1200" dirty="0"/>
        </a:p>
      </dsp:txBody>
      <dsp:txXfrm rot="-5400000">
        <a:off x="1031732" y="50215"/>
        <a:ext cx="5010943" cy="869756"/>
      </dsp:txXfrm>
    </dsp:sp>
    <dsp:sp modelId="{BFC10ABF-0A8F-43DE-80BF-09001739617E}">
      <dsp:nvSpPr>
        <dsp:cNvPr id="0" name=""/>
        <dsp:cNvSpPr/>
      </dsp:nvSpPr>
      <dsp:spPr>
        <a:xfrm rot="5400000">
          <a:off x="-228701" y="1512997"/>
          <a:ext cx="1482862" cy="1038004"/>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smtClean="0">
              <a:solidFill>
                <a:schemeClr val="tx1"/>
              </a:solidFill>
            </a:rPr>
            <a:t>2</a:t>
          </a:r>
          <a:endParaRPr lang="en-US" sz="2900" b="1" kern="1200" dirty="0">
            <a:solidFill>
              <a:schemeClr val="tx1"/>
            </a:solidFill>
          </a:endParaRPr>
        </a:p>
      </dsp:txBody>
      <dsp:txXfrm rot="-5400000">
        <a:off x="-6272" y="1809570"/>
        <a:ext cx="1038004" cy="444858"/>
      </dsp:txXfrm>
    </dsp:sp>
    <dsp:sp modelId="{CD0325E3-AFA8-4DAB-AC79-15CBE791EB8E}">
      <dsp:nvSpPr>
        <dsp:cNvPr id="0" name=""/>
        <dsp:cNvSpPr/>
      </dsp:nvSpPr>
      <dsp:spPr>
        <a:xfrm rot="5400000">
          <a:off x="3078799" y="-769042"/>
          <a:ext cx="963860" cy="5083083"/>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Đặt</a:t>
          </a:r>
          <a:r>
            <a:rPr lang="en-US" sz="2000" b="1" kern="1200" dirty="0" smtClean="0"/>
            <a:t> </a:t>
          </a:r>
          <a:r>
            <a:rPr lang="en-US" sz="2000" b="1" kern="1200" dirty="0" err="1" smtClean="0"/>
            <a:t>trong</a:t>
          </a:r>
          <a:r>
            <a:rPr lang="en-US" sz="2000" b="1" kern="1200" dirty="0" smtClean="0"/>
            <a:t> </a:t>
          </a:r>
          <a:r>
            <a:rPr lang="en-US" sz="2000" b="1" kern="1200" dirty="0" err="1" smtClean="0"/>
            <a:t>đối</a:t>
          </a:r>
          <a:r>
            <a:rPr lang="en-US" sz="2000" b="1" kern="1200" dirty="0" smtClean="0"/>
            <a:t> </a:t>
          </a:r>
          <a:r>
            <a:rPr lang="en-US" sz="2000" b="1" kern="1200" dirty="0" err="1" smtClean="0"/>
            <a:t>sánh</a:t>
          </a:r>
          <a:r>
            <a:rPr lang="en-US" sz="2000" b="1" kern="1200" dirty="0" smtClean="0"/>
            <a:t> </a:t>
          </a:r>
          <a:r>
            <a:rPr lang="en-US" sz="2000" b="1" kern="1200" dirty="0" err="1" smtClean="0"/>
            <a:t>với</a:t>
          </a:r>
          <a:r>
            <a:rPr lang="en-US" sz="2000" b="1" kern="1200" dirty="0" smtClean="0"/>
            <a:t> </a:t>
          </a:r>
          <a:r>
            <a:rPr lang="en-US" sz="2000" b="1" kern="1200" dirty="0" err="1" smtClean="0"/>
            <a:t>năng</a:t>
          </a:r>
          <a:r>
            <a:rPr lang="en-US" sz="2000" b="1" kern="1200" dirty="0" smtClean="0"/>
            <a:t> </a:t>
          </a:r>
          <a:r>
            <a:rPr lang="en-US" sz="2000" b="1" kern="1200" dirty="0" err="1" smtClean="0"/>
            <a:t>lực</a:t>
          </a:r>
          <a:r>
            <a:rPr lang="en-US" sz="2000" b="1" kern="1200" dirty="0" smtClean="0"/>
            <a:t>:</a:t>
          </a:r>
          <a:endParaRPr lang="en-US" sz="2000" b="1" kern="1200" dirty="0"/>
        </a:p>
        <a:p>
          <a:pPr marL="228600" lvl="1" indent="-228600" algn="l" defTabSz="889000">
            <a:lnSpc>
              <a:spcPct val="90000"/>
            </a:lnSpc>
            <a:spcBef>
              <a:spcPct val="0"/>
            </a:spcBef>
            <a:spcAft>
              <a:spcPct val="15000"/>
            </a:spcAft>
            <a:buChar char="••"/>
          </a:pPr>
          <a:r>
            <a:rPr lang="en-US" sz="2000" b="1" kern="1200" dirty="0" err="1" smtClean="0"/>
            <a:t>phẩm</a:t>
          </a:r>
          <a:r>
            <a:rPr lang="en-US" sz="2000" b="1" kern="1200" dirty="0" smtClean="0"/>
            <a:t> </a:t>
          </a:r>
          <a:r>
            <a:rPr lang="en-US" sz="2000" b="1" kern="1200" dirty="0" err="1" smtClean="0"/>
            <a:t>chất</a:t>
          </a:r>
          <a:r>
            <a:rPr lang="en-US" sz="2000" b="1" kern="1200" dirty="0" smtClean="0"/>
            <a:t> = </a:t>
          </a:r>
          <a:r>
            <a:rPr lang="en-US" sz="2000" b="1" kern="1200" dirty="0" err="1" smtClean="0"/>
            <a:t>Đức</a:t>
          </a:r>
          <a:r>
            <a:rPr lang="en-US" sz="2000" b="1" kern="1200" dirty="0" smtClean="0"/>
            <a:t>, </a:t>
          </a:r>
          <a:r>
            <a:rPr lang="en-US" sz="2000" b="1" kern="1200" dirty="0" err="1" smtClean="0"/>
            <a:t>còn</a:t>
          </a:r>
          <a:r>
            <a:rPr lang="en-US" sz="2000" b="1" kern="1200" dirty="0" smtClean="0"/>
            <a:t> </a:t>
          </a:r>
          <a:r>
            <a:rPr lang="en-US" sz="2000" b="1" kern="1200" dirty="0" err="1" smtClean="0"/>
            <a:t>năng</a:t>
          </a:r>
          <a:r>
            <a:rPr lang="en-US" sz="2000" b="1" kern="1200" dirty="0" smtClean="0"/>
            <a:t> </a:t>
          </a:r>
          <a:r>
            <a:rPr lang="en-US" sz="2000" b="1" kern="1200" dirty="0" err="1" smtClean="0"/>
            <a:t>lực</a:t>
          </a:r>
          <a:r>
            <a:rPr lang="en-US" sz="2000" b="1" kern="1200" dirty="0" smtClean="0"/>
            <a:t> = </a:t>
          </a:r>
          <a:r>
            <a:rPr lang="en-US" sz="2000" b="1" kern="1200" dirty="0" err="1" smtClean="0"/>
            <a:t>Tài</a:t>
          </a:r>
          <a:r>
            <a:rPr lang="en-US" sz="2000" b="1" kern="1200" dirty="0" smtClean="0"/>
            <a:t>.</a:t>
          </a:r>
          <a:endParaRPr lang="en-US" sz="2000" b="1" kern="1200" dirty="0"/>
        </a:p>
      </dsp:txBody>
      <dsp:txXfrm rot="-5400000">
        <a:off x="1019188" y="1337621"/>
        <a:ext cx="5036031" cy="869756"/>
      </dsp:txXfrm>
    </dsp:sp>
    <dsp:sp modelId="{66253BA3-1892-4FD0-B280-FA760415FEF0}">
      <dsp:nvSpPr>
        <dsp:cNvPr id="0" name=""/>
        <dsp:cNvSpPr/>
      </dsp:nvSpPr>
      <dsp:spPr>
        <a:xfrm rot="5400000">
          <a:off x="-228701" y="2800403"/>
          <a:ext cx="1482862" cy="1038004"/>
        </a:xfrm>
        <a:prstGeom prst="chevron">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smtClean="0">
              <a:solidFill>
                <a:schemeClr val="tx1"/>
              </a:solidFill>
            </a:rPr>
            <a:t>3</a:t>
          </a:r>
          <a:endParaRPr lang="en-US" sz="2900" b="1" kern="1200" dirty="0">
            <a:solidFill>
              <a:schemeClr val="tx1"/>
            </a:solidFill>
          </a:endParaRPr>
        </a:p>
      </dsp:txBody>
      <dsp:txXfrm rot="-5400000">
        <a:off x="-6272" y="3096976"/>
        <a:ext cx="1038004" cy="444858"/>
      </dsp:txXfrm>
    </dsp:sp>
    <dsp:sp modelId="{AFF6EE13-C7FD-4D19-AC38-138C8F10B232}">
      <dsp:nvSpPr>
        <dsp:cNvPr id="0" name=""/>
        <dsp:cNvSpPr/>
      </dsp:nvSpPr>
      <dsp:spPr>
        <a:xfrm rot="5400000">
          <a:off x="3078799" y="530906"/>
          <a:ext cx="963860" cy="5057995"/>
        </a:xfrm>
        <a:prstGeom prst="round2SameRect">
          <a:avLst/>
        </a:prstGeom>
        <a:solidFill>
          <a:schemeClr val="accent3">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mtClean="0"/>
            <a:t> Phẩm chất được đánh giá bằng </a:t>
          </a:r>
          <a:r>
            <a:rPr lang="en-US" sz="2400" b="1" i="1" kern="1200" smtClean="0"/>
            <a:t>hành vi</a:t>
          </a:r>
          <a:r>
            <a:rPr lang="en-US" sz="2400" b="1" kern="1200" smtClean="0"/>
            <a:t>; </a:t>
          </a:r>
          <a:endParaRPr lang="en-US" sz="2400" b="1" kern="1200" dirty="0"/>
        </a:p>
      </dsp:txBody>
      <dsp:txXfrm rot="-5400000">
        <a:off x="1031732" y="2625025"/>
        <a:ext cx="5010943" cy="86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257214" y="260361"/>
          <a:ext cx="1714762" cy="12003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rPr>
            <a:t>A</a:t>
          </a:r>
        </a:p>
      </dsp:txBody>
      <dsp:txXfrm rot="-5400000">
        <a:off x="0" y="603314"/>
        <a:ext cx="1200334" cy="514428"/>
      </dsp:txXfrm>
    </dsp:sp>
    <dsp:sp modelId="{FFA70C57-1C31-4218-B842-E1DE0A9C61EC}">
      <dsp:nvSpPr>
        <dsp:cNvPr id="0" name=""/>
        <dsp:cNvSpPr/>
      </dsp:nvSpPr>
      <dsp:spPr>
        <a:xfrm rot="5400000">
          <a:off x="3090869" y="-1887387"/>
          <a:ext cx="1114595" cy="4895665"/>
        </a:xfrm>
        <a:prstGeom prst="round2SameRect">
          <a:avLst/>
        </a:prstGeom>
        <a:solidFill>
          <a:srgbClr val="E9E8B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err="1"/>
            <a:t>Dạy</a:t>
          </a:r>
          <a:r>
            <a:rPr lang="en-US" sz="2700" b="1" kern="1200" dirty="0"/>
            <a:t> </a:t>
          </a:r>
          <a:r>
            <a:rPr lang="en-US" sz="2700" b="1" kern="1200" dirty="0" err="1"/>
            <a:t>học</a:t>
          </a:r>
          <a:r>
            <a:rPr lang="en-US" sz="2700" b="1" kern="1200" dirty="0"/>
            <a:t> </a:t>
          </a:r>
          <a:r>
            <a:rPr lang="en-US" sz="2700" b="1" kern="1200" dirty="0" err="1"/>
            <a:t>PHÂN</a:t>
          </a:r>
          <a:r>
            <a:rPr lang="en-US" sz="2700" b="1" kern="1200" dirty="0"/>
            <a:t> </a:t>
          </a:r>
          <a:r>
            <a:rPr lang="en-US" sz="2700" b="1" kern="1200" dirty="0" err="1"/>
            <a:t>HÓA</a:t>
          </a:r>
          <a:endParaRPr lang="en-US" sz="2700" b="1" kern="1200" dirty="0"/>
        </a:p>
      </dsp:txBody>
      <dsp:txXfrm rot="-5400000">
        <a:off x="1200334" y="57558"/>
        <a:ext cx="4841255" cy="1005775"/>
      </dsp:txXfrm>
    </dsp:sp>
    <dsp:sp modelId="{BFC10ABF-0A8F-43DE-80BF-09001739617E}">
      <dsp:nvSpPr>
        <dsp:cNvPr id="0" name=""/>
        <dsp:cNvSpPr/>
      </dsp:nvSpPr>
      <dsp:spPr>
        <a:xfrm rot="5400000">
          <a:off x="-257214" y="1782352"/>
          <a:ext cx="1714762" cy="12003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rPr>
            <a:t>B</a:t>
          </a:r>
        </a:p>
      </dsp:txBody>
      <dsp:txXfrm rot="-5400000">
        <a:off x="0" y="2125305"/>
        <a:ext cx="1200334" cy="514428"/>
      </dsp:txXfrm>
    </dsp:sp>
    <dsp:sp modelId="{CD0325E3-AFA8-4DAB-AC79-15CBE791EB8E}">
      <dsp:nvSpPr>
        <dsp:cNvPr id="0" name=""/>
        <dsp:cNvSpPr/>
      </dsp:nvSpPr>
      <dsp:spPr>
        <a:xfrm rot="5400000">
          <a:off x="3090869" y="-365396"/>
          <a:ext cx="1114595" cy="4895665"/>
        </a:xfrm>
        <a:prstGeom prst="round2SameRect">
          <a:avLst/>
        </a:prstGeom>
        <a:solidFill>
          <a:srgbClr val="89C1E3">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err="1"/>
            <a:t>Dạy</a:t>
          </a:r>
          <a:r>
            <a:rPr lang="en-US" sz="2700" b="1" kern="1200" dirty="0"/>
            <a:t> </a:t>
          </a:r>
          <a:r>
            <a:rPr lang="en-US" sz="2700" b="1" kern="1200" dirty="0" err="1"/>
            <a:t>học</a:t>
          </a:r>
          <a:r>
            <a:rPr lang="en-US" sz="2700" b="1" kern="1200" dirty="0"/>
            <a:t> </a:t>
          </a:r>
          <a:r>
            <a:rPr lang="en-US" sz="2700" b="1" kern="1200" dirty="0" err="1"/>
            <a:t>TÍCH</a:t>
          </a:r>
          <a:r>
            <a:rPr lang="en-US" sz="2700" b="1" kern="1200" dirty="0"/>
            <a:t> </a:t>
          </a:r>
          <a:r>
            <a:rPr lang="en-US" sz="2700" b="1" kern="1200" dirty="0" err="1"/>
            <a:t>HỢP</a:t>
          </a:r>
          <a:endParaRPr lang="en-US" sz="2700" b="1" kern="1200" dirty="0"/>
        </a:p>
      </dsp:txBody>
      <dsp:txXfrm rot="-5400000">
        <a:off x="1200334" y="1579549"/>
        <a:ext cx="4841255" cy="1005775"/>
      </dsp:txXfrm>
    </dsp:sp>
    <dsp:sp modelId="{66253BA3-1892-4FD0-B280-FA760415FEF0}">
      <dsp:nvSpPr>
        <dsp:cNvPr id="0" name=""/>
        <dsp:cNvSpPr/>
      </dsp:nvSpPr>
      <dsp:spPr>
        <a:xfrm rot="5400000">
          <a:off x="-257214" y="3304344"/>
          <a:ext cx="1714762" cy="12003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rPr>
            <a:t>C</a:t>
          </a:r>
        </a:p>
      </dsp:txBody>
      <dsp:txXfrm rot="-5400000">
        <a:off x="0" y="3647297"/>
        <a:ext cx="1200334" cy="514428"/>
      </dsp:txXfrm>
    </dsp:sp>
    <dsp:sp modelId="{AFF6EE13-C7FD-4D19-AC38-138C8F10B232}">
      <dsp:nvSpPr>
        <dsp:cNvPr id="0" name=""/>
        <dsp:cNvSpPr/>
      </dsp:nvSpPr>
      <dsp:spPr>
        <a:xfrm rot="5400000">
          <a:off x="3090869" y="1156594"/>
          <a:ext cx="1114595" cy="4895665"/>
        </a:xfrm>
        <a:prstGeom prst="round2SameRect">
          <a:avLst/>
        </a:prstGeom>
        <a:solidFill>
          <a:srgbClr val="F5B5F2">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err="1"/>
            <a:t>Dạy</a:t>
          </a:r>
          <a:r>
            <a:rPr lang="en-US" sz="2700" b="1" kern="1200" dirty="0"/>
            <a:t> </a:t>
          </a:r>
          <a:r>
            <a:rPr lang="en-US" sz="2700" b="1" kern="1200" dirty="0" err="1"/>
            <a:t>học</a:t>
          </a:r>
          <a:r>
            <a:rPr lang="en-US" sz="2700" b="1" kern="1200" dirty="0"/>
            <a:t> </a:t>
          </a:r>
          <a:r>
            <a:rPr lang="en-US" sz="2700" b="1" kern="1200" dirty="0" smtClean="0"/>
            <a:t>TÍCH CỰC (</a:t>
          </a:r>
          <a:r>
            <a:rPr lang="en-US" sz="2700" b="1" kern="1200" dirty="0" err="1" smtClean="0"/>
            <a:t>thông</a:t>
          </a:r>
          <a:r>
            <a:rPr lang="en-US" sz="2700" b="1" kern="1200" dirty="0" smtClean="0"/>
            <a:t> </a:t>
          </a:r>
          <a:r>
            <a:rPr lang="en-US" sz="2700" b="1" kern="1200" dirty="0"/>
            <a:t>qua                              HOẠT </a:t>
          </a:r>
          <a:r>
            <a:rPr lang="en-US" sz="2700" b="1" kern="1200" dirty="0" smtClean="0"/>
            <a:t>ĐỘNG </a:t>
          </a:r>
          <a:r>
            <a:rPr lang="en-US" sz="2700" b="1" kern="1200" dirty="0" err="1" smtClean="0"/>
            <a:t>của</a:t>
          </a:r>
          <a:r>
            <a:rPr lang="en-US" sz="2700" b="1" kern="1200" dirty="0" smtClean="0"/>
            <a:t> </a:t>
          </a:r>
          <a:r>
            <a:rPr lang="en-US" sz="2700" b="1" kern="1200" dirty="0" err="1" smtClean="0"/>
            <a:t>người</a:t>
          </a:r>
          <a:r>
            <a:rPr lang="en-US" sz="2700" b="1" kern="1200" dirty="0" smtClean="0"/>
            <a:t> </a:t>
          </a:r>
          <a:r>
            <a:rPr lang="en-US" sz="2700" b="1" kern="1200" dirty="0" err="1" smtClean="0"/>
            <a:t>học</a:t>
          </a:r>
          <a:r>
            <a:rPr lang="en-US" sz="2700" b="1" kern="1200" dirty="0" smtClean="0"/>
            <a:t>) </a:t>
          </a:r>
          <a:endParaRPr lang="en-US" sz="2700" b="1" kern="1200" dirty="0"/>
        </a:p>
      </dsp:txBody>
      <dsp:txXfrm rot="-5400000">
        <a:off x="1200334" y="3101539"/>
        <a:ext cx="4841255" cy="10057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pPr/>
              <a:t>8/9/2022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pPr/>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pPr/>
              <a:t>8/9/2022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pPr/>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685800" y="1143000"/>
            <a:ext cx="5486400" cy="3086100"/>
          </a:xfrm>
          <a:ln/>
        </p:spPr>
      </p:sp>
      <p:sp>
        <p:nvSpPr>
          <p:cNvPr id="100355"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0356"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26081A43-107A-4D9D-9079-165FC348F173}" type="slidenum">
              <a:rPr lang="en-US" altLang="en-US" sz="1200"/>
              <a:pPr algn="r" eaLnBrk="1" hangingPunct="1"/>
              <a:t>10</a:t>
            </a:fld>
            <a:endParaRPr lang="en-US" altLang="en-US" sz="1200"/>
          </a:p>
        </p:txBody>
      </p:sp>
    </p:spTree>
    <p:extLst>
      <p:ext uri="{BB962C8B-B14F-4D97-AF65-F5344CB8AC3E}">
        <p14:creationId xmlns:p14="http://schemas.microsoft.com/office/powerpoint/2010/main" val="122851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82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8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71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86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43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8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25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685800" y="1143000"/>
            <a:ext cx="5486400" cy="3086100"/>
          </a:xfrm>
          <a:ln/>
        </p:spPr>
      </p:sp>
      <p:sp>
        <p:nvSpPr>
          <p:cNvPr id="101379"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1380"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53242DCD-61D8-4B30-950A-C88B8EA96297}" type="slidenum">
              <a:rPr lang="en-US" altLang="en-US" sz="1200"/>
              <a:pPr algn="r" eaLnBrk="1" hangingPunct="1"/>
              <a:t>11</a:t>
            </a:fld>
            <a:endParaRPr lang="en-US" altLang="en-US" sz="1200"/>
          </a:p>
        </p:txBody>
      </p:sp>
    </p:spTree>
    <p:extLst>
      <p:ext uri="{BB962C8B-B14F-4D97-AF65-F5344CB8AC3E}">
        <p14:creationId xmlns:p14="http://schemas.microsoft.com/office/powerpoint/2010/main" val="372767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7F0D9588-770B-420F-8AC3-898C67D37EC7}" type="slidenum">
              <a:rPr lang="en-US" altLang="en-US" sz="1200"/>
              <a:pPr algn="r" eaLnBrk="1" hangingPunct="1"/>
              <a:t>12</a:t>
            </a:fld>
            <a:endParaRPr lang="en-US" altLang="en-US" sz="1200"/>
          </a:p>
        </p:txBody>
      </p:sp>
    </p:spTree>
    <p:extLst>
      <p:ext uri="{BB962C8B-B14F-4D97-AF65-F5344CB8AC3E}">
        <p14:creationId xmlns:p14="http://schemas.microsoft.com/office/powerpoint/2010/main" val="10571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7F0D9588-770B-420F-8AC3-898C67D37EC7}" type="slidenum">
              <a:rPr lang="en-US" altLang="en-US" sz="1200"/>
              <a:pPr algn="r" eaLnBrk="1" hangingPunct="1"/>
              <a:t>13</a:t>
            </a:fld>
            <a:endParaRPr lang="en-US" altLang="en-US" sz="1200"/>
          </a:p>
        </p:txBody>
      </p:sp>
    </p:spTree>
    <p:extLst>
      <p:ext uri="{BB962C8B-B14F-4D97-AF65-F5344CB8AC3E}">
        <p14:creationId xmlns:p14="http://schemas.microsoft.com/office/powerpoint/2010/main" val="10571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7F0D9588-770B-420F-8AC3-898C67D37EC7}" type="slidenum">
              <a:rPr lang="en-US" altLang="en-US" sz="1200"/>
              <a:pPr algn="r" eaLnBrk="1" hangingPunct="1"/>
              <a:t>14</a:t>
            </a:fld>
            <a:endParaRPr lang="en-US" altLang="en-US" sz="1200"/>
          </a:p>
        </p:txBody>
      </p:sp>
    </p:spTree>
    <p:extLst>
      <p:ext uri="{BB962C8B-B14F-4D97-AF65-F5344CB8AC3E}">
        <p14:creationId xmlns:p14="http://schemas.microsoft.com/office/powerpoint/2010/main" val="10571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85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algn="r" eaLnBrk="1" hangingPunct="1"/>
            <a:fld id="{7F0D9588-770B-420F-8AC3-898C67D37EC7}" type="slidenum">
              <a:rPr lang="en-US" altLang="en-US" sz="1200"/>
              <a:pPr algn="r" eaLnBrk="1" hangingPunct="1"/>
              <a:t>17</a:t>
            </a:fld>
            <a:endParaRPr lang="en-US" altLang="en-US" sz="1200"/>
          </a:p>
        </p:txBody>
      </p:sp>
    </p:spTree>
    <p:extLst>
      <p:ext uri="{BB962C8B-B14F-4D97-AF65-F5344CB8AC3E}">
        <p14:creationId xmlns:p14="http://schemas.microsoft.com/office/powerpoint/2010/main" val="10571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870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102403" name="Notes Placeholder 2"/>
          <p:cNvSpPr>
            <a:spLocks noGrp="1"/>
          </p:cNvSpPr>
          <p:nvPr>
            <p:ph type="body" idx="1"/>
          </p:nvPr>
        </p:nvSpPr>
        <p:spPr>
          <a:noFill/>
        </p:spPr>
        <p:txBody>
          <a:bodyPr lIns="91430" tIns="45716" rIns="91430" bIns="45716"/>
          <a:lstStyle/>
          <a:p>
            <a:pPr eaLnBrk="1" hangingPunct="1">
              <a:spcBef>
                <a:spcPct val="0"/>
              </a:spcBef>
            </a:pPr>
            <a:endParaRPr lang="vi-VN" altLang="en-US"/>
          </a:p>
        </p:txBody>
      </p:sp>
      <p:sp>
        <p:nvSpPr>
          <p:cNvPr id="102404"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lIns="91430" tIns="45716" rIns="91430"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F0D9588-770B-420F-8AC3-898C67D37EC7}"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74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2"/>
            <a:ext cx="6233020" cy="273481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2461189" cy="846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91647" y="356959"/>
            <a:ext cx="2486492" cy="188204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635444" y="5682955"/>
            <a:ext cx="2371397" cy="9299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3981569" y="1657761"/>
            <a:ext cx="8146456" cy="2283397"/>
          </a:xfrm>
          <a:prstGeom prst="rect">
            <a:avLst/>
          </a:prstGeom>
        </p:spPr>
        <p:txBody>
          <a:bodyPr anchor="b">
            <a:normAutofit/>
          </a:bodyPr>
          <a:lstStyle>
            <a:lvl1pPr algn="l">
              <a:defRPr sz="4300" b="1">
                <a:solidFill>
                  <a:schemeClr val="accent1"/>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3981570" y="4295013"/>
            <a:ext cx="7640711" cy="1257574"/>
          </a:xfrm>
          <a:prstGeom prst="rect">
            <a:avLst/>
          </a:prstGeom>
        </p:spPr>
        <p:txBody>
          <a:bodyPr/>
          <a:lstStyle>
            <a:lvl1pPr marL="0" indent="0" algn="l">
              <a:buNone/>
              <a:defRPr sz="2400" b="0" i="0" spc="300">
                <a:solidFill>
                  <a:schemeClr val="accent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SUBTITLE</a:t>
            </a:r>
          </a:p>
        </p:txBody>
      </p:sp>
      <p:cxnSp>
        <p:nvCxnSpPr>
          <p:cNvPr id="10" name="Straight Connector 9">
            <a:extLst>
              <a:ext uri="{FF2B5EF4-FFF2-40B4-BE49-F238E27FC236}">
                <a16:creationId xmlns:a16="http://schemas.microsoft.com/office/drawing/2014/main" id="{47510750-A550-427D-AA77-42F42F743F99}"/>
              </a:ext>
            </a:extLst>
          </p:cNvPr>
          <p:cNvCxnSpPr>
            <a:cxnSpLocks/>
          </p:cNvCxnSpPr>
          <p:nvPr userDrawn="1"/>
        </p:nvCxnSpPr>
        <p:spPr>
          <a:xfrm flipV="1">
            <a:off x="555478" y="356960"/>
            <a:ext cx="6520441" cy="28562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Footer Placeholder 4">
            <a:extLst>
              <a:ext uri="{FF2B5EF4-FFF2-40B4-BE49-F238E27FC236}">
                <a16:creationId xmlns:a16="http://schemas.microsoft.com/office/drawing/2014/main" id="{EC2C1FC7-5FDD-49E4-9733-E01F4C362611}"/>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2"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5"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Footer Placeholder 4">
            <a:extLst>
              <a:ext uri="{FF2B5EF4-FFF2-40B4-BE49-F238E27FC236}">
                <a16:creationId xmlns:a16="http://schemas.microsoft.com/office/drawing/2014/main" id="{154A3CAF-4164-4997-9D62-BB48B69C0FDF}"/>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5"/>
            <a:ext cx="5771627" cy="201412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3155847" y="742813"/>
            <a:ext cx="6868997" cy="251211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113212" y="3355818"/>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Footer Placeholder 4">
            <a:extLst>
              <a:ext uri="{FF2B5EF4-FFF2-40B4-BE49-F238E27FC236}">
                <a16:creationId xmlns:a16="http://schemas.microsoft.com/office/drawing/2014/main" id="{E1101CED-A52C-49D6-BBE3-2472729549FF}"/>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5120" userDrawn="1">
          <p15:clr>
            <a:srgbClr val="FBAE40"/>
          </p15:clr>
        </p15:guide>
        <p15:guide id="3" pos="191" userDrawn="1">
          <p15:clr>
            <a:srgbClr val="FBAE40"/>
          </p15:clr>
        </p15:guide>
        <p15:guide id="4" orient="horz" pos="4170" userDrawn="1">
          <p15:clr>
            <a:srgbClr val="FBAE40"/>
          </p15:clr>
        </p15:guide>
        <p15:guide id="5" pos="10049"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flipH="1">
            <a:off x="9263920" y="1"/>
            <a:ext cx="2937120" cy="2638268"/>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7" y="1671926"/>
            <a:ext cx="10835123" cy="4505039"/>
          </a:xfrm>
          <a:prstGeom prst="rect">
            <a:avLst/>
          </a:prstGeom>
        </p:spPr>
        <p:txBody>
          <a:bodyPr/>
          <a:lstStyle>
            <a:lvl1pPr algn="just">
              <a:buClr>
                <a:schemeClr val="accent2"/>
              </a:buClr>
              <a:defRPr>
                <a:solidFill>
                  <a:schemeClr val="tx1"/>
                </a:solidFill>
              </a:defRPr>
            </a:lvl1pPr>
            <a:lvl2pPr algn="just">
              <a:buClr>
                <a:schemeClr val="accent2"/>
              </a:buClr>
              <a:defRPr>
                <a:solidFill>
                  <a:schemeClr val="tx1"/>
                </a:solidFill>
              </a:defRPr>
            </a:lvl2pPr>
            <a:lvl3pPr algn="just">
              <a:buClr>
                <a:schemeClr val="accent2"/>
              </a:buClr>
              <a:defRPr>
                <a:solidFill>
                  <a:schemeClr val="tx1"/>
                </a:solidFill>
              </a:defRPr>
            </a:lvl3pPr>
            <a:lvl4pPr algn="just">
              <a:buClr>
                <a:schemeClr val="accent2"/>
              </a:buClr>
              <a:defRPr>
                <a:solidFill>
                  <a:schemeClr val="tx1"/>
                </a:solidFill>
              </a:defRPr>
            </a:lvl4pPr>
            <a:lvl5pPr algn="just">
              <a:buClr>
                <a:schemeClr val="accent2"/>
              </a:buCl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Footer Placeholder 4">
            <a:extLst>
              <a:ext uri="{FF2B5EF4-FFF2-40B4-BE49-F238E27FC236}">
                <a16:creationId xmlns:a16="http://schemas.microsoft.com/office/drawing/2014/main" id="{13228D53-C20A-4C4D-B66D-C765FB7154DB}"/>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4" name="Oval 13">
            <a:extLst>
              <a:ext uri="{FF2B5EF4-FFF2-40B4-BE49-F238E27FC236}">
                <a16:creationId xmlns:a16="http://schemas.microsoft.com/office/drawing/2014/main" id="{AB11B426-D4F6-4DDC-A55D-9CD80F2A5134}"/>
              </a:ext>
            </a:extLst>
          </p:cNvPr>
          <p:cNvSpPr/>
          <p:nvPr userDrawn="1"/>
        </p:nvSpPr>
        <p:spPr>
          <a:xfrm>
            <a:off x="10701261" y="136527"/>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524" userDrawn="1">
          <p15:clr>
            <a:srgbClr val="FBAE40"/>
          </p15:clr>
        </p15:guide>
        <p15:guide id="4" pos="989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flipH="1">
            <a:off x="9878517" y="2"/>
            <a:ext cx="2322523" cy="2143593"/>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6"/>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6"/>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Footer Placeholder 4">
            <a:extLst>
              <a:ext uri="{FF2B5EF4-FFF2-40B4-BE49-F238E27FC236}">
                <a16:creationId xmlns:a16="http://schemas.microsoft.com/office/drawing/2014/main" id="{6685ABAB-AD2B-4519-BBF0-51D011A581F8}"/>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7" name="Oval 16">
            <a:extLst>
              <a:ext uri="{FF2B5EF4-FFF2-40B4-BE49-F238E27FC236}">
                <a16:creationId xmlns:a16="http://schemas.microsoft.com/office/drawing/2014/main" id="{CE91CFCD-C57D-48C8-B60F-B153F0BF68B9}"/>
              </a:ext>
            </a:extLst>
          </p:cNvPr>
          <p:cNvSpPr/>
          <p:nvPr userDrawn="1"/>
        </p:nvSpPr>
        <p:spPr>
          <a:xfrm>
            <a:off x="10633091" y="136527"/>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524" userDrawn="1">
          <p15:clr>
            <a:srgbClr val="FBAE40"/>
          </p15:clr>
        </p15:guide>
        <p15:guide id="4" pos="989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flipH="1">
            <a:off x="8724275" y="2"/>
            <a:ext cx="3467723" cy="1681163"/>
          </a:xfrm>
          <a:prstGeom prst="diagStripe">
            <a:avLst>
              <a:gd name="adj" fmla="val 557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9"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1"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9"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Footer Placeholder 4">
            <a:extLst>
              <a:ext uri="{FF2B5EF4-FFF2-40B4-BE49-F238E27FC236}">
                <a16:creationId xmlns:a16="http://schemas.microsoft.com/office/drawing/2014/main" id="{A0D05474-0D06-4384-BFFE-9D8F2F803C94}"/>
              </a:ext>
            </a:extLst>
          </p:cNvPr>
          <p:cNvSpPr>
            <a:spLocks noGrp="1"/>
          </p:cNvSpPr>
          <p:nvPr>
            <p:ph type="ftr" sz="quarter" idx="19"/>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7" name="Oval 16">
            <a:extLst>
              <a:ext uri="{FF2B5EF4-FFF2-40B4-BE49-F238E27FC236}">
                <a16:creationId xmlns:a16="http://schemas.microsoft.com/office/drawing/2014/main" id="{6FDC7C7F-EBF3-41B4-B839-1793592218FD}"/>
              </a:ext>
            </a:extLst>
          </p:cNvPr>
          <p:cNvSpPr/>
          <p:nvPr userDrawn="1"/>
        </p:nvSpPr>
        <p:spPr>
          <a:xfrm>
            <a:off x="10750580" y="135693"/>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524" userDrawn="1">
          <p15:clr>
            <a:srgbClr val="FBAE40"/>
          </p15:clr>
        </p15:guide>
        <p15:guide id="4" pos="989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6350467" cy="300446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187365" y="2975460"/>
            <a:ext cx="5701707" cy="1756169"/>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324887" y="5139008"/>
            <a:ext cx="5311516" cy="931505"/>
          </a:xfrm>
          <a:prstGeom prst="rect">
            <a:avLst/>
          </a:prstGeom>
        </p:spPr>
        <p:txBody>
          <a:bodyPr/>
          <a:lstStyle>
            <a:lvl1pPr marL="0" indent="0" algn="r">
              <a:buFont typeface="Arial" panose="020B0604020202020204" pitchFamily="34" charset="0"/>
              <a:buNone/>
              <a:defRPr sz="20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889073" y="1015587"/>
            <a:ext cx="6182687" cy="5511048"/>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6702804" cy="25754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687548" y="5772375"/>
            <a:ext cx="2504453" cy="108562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257942" y="3042074"/>
            <a:ext cx="7099204" cy="1848708"/>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dirty="0"/>
              <a:t>Click To Edit Master Title Style</a:t>
            </a:r>
          </a:p>
        </p:txBody>
      </p: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2617366" y="1885677"/>
            <a:ext cx="4353887" cy="931505"/>
          </a:xfrm>
          <a:prstGeom prst="rect">
            <a:avLst/>
          </a:prstGeom>
        </p:spPr>
        <p:txBody>
          <a:bodyPr/>
          <a:lstStyle>
            <a:lvl1pPr marL="0" indent="0" algn="r">
              <a:buFont typeface="Arial" panose="020B0604020202020204" pitchFamily="34" charset="0"/>
              <a:buNone/>
              <a:defRPr sz="3200" b="1">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7441035" y="1491683"/>
            <a:ext cx="4493024" cy="420938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9039068" y="3"/>
            <a:ext cx="3220731" cy="2743199"/>
            <a:chOff x="0" y="-2"/>
            <a:chExt cx="4639713"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pPr/>
              <a:t>‹#›</a:t>
            </a:fld>
            <a:endParaRPr lang="en-US" noProof="0" dirty="0"/>
          </a:p>
        </p:txBody>
      </p:sp>
      <p:sp>
        <p:nvSpPr>
          <p:cNvPr id="10" name="Footer Placeholder 4">
            <a:extLst>
              <a:ext uri="{FF2B5EF4-FFF2-40B4-BE49-F238E27FC236}">
                <a16:creationId xmlns:a16="http://schemas.microsoft.com/office/drawing/2014/main" id="{8D1A3C76-5A7F-4718-9004-2B605D73E8FC}"/>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1" name="Oval 10">
            <a:extLst>
              <a:ext uri="{FF2B5EF4-FFF2-40B4-BE49-F238E27FC236}">
                <a16:creationId xmlns:a16="http://schemas.microsoft.com/office/drawing/2014/main" id="{07045E5F-F62D-444A-BF45-9BFB7C40E725}"/>
              </a:ext>
            </a:extLst>
          </p:cNvPr>
          <p:cNvSpPr/>
          <p:nvPr userDrawn="1"/>
        </p:nvSpPr>
        <p:spPr>
          <a:xfrm>
            <a:off x="10735608" y="136527"/>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flipH="1">
            <a:off x="8851901" y="1"/>
            <a:ext cx="3400457" cy="2803160"/>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3" name="Title 1">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3"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pPr/>
              <a:t>‹#›</a:t>
            </a:fld>
            <a:endParaRPr lang="en-US" noProof="0" dirty="0"/>
          </a:p>
        </p:txBody>
      </p:sp>
      <p:sp>
        <p:nvSpPr>
          <p:cNvPr id="11" name="Footer Placeholder 4">
            <a:extLst>
              <a:ext uri="{FF2B5EF4-FFF2-40B4-BE49-F238E27FC236}">
                <a16:creationId xmlns:a16="http://schemas.microsoft.com/office/drawing/2014/main" id="{D80A16A0-29BC-4905-BDE9-325E0DC23FEC}"/>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b="1" smtClean="0"/>
              <a:t>QUẢN TRỊ HOẠT ĐỘNG DẠY HỌC, GIÁO DỤC TRONG TRƯỜNG TIỂU HỌC - hanhbang@gmail.com</a:t>
            </a:r>
            <a:endParaRPr lang="vi-VN" sz="1200" dirty="0"/>
          </a:p>
        </p:txBody>
      </p:sp>
      <p:sp>
        <p:nvSpPr>
          <p:cNvPr id="12" name="Oval 11">
            <a:extLst>
              <a:ext uri="{FF2B5EF4-FFF2-40B4-BE49-F238E27FC236}">
                <a16:creationId xmlns:a16="http://schemas.microsoft.com/office/drawing/2014/main" id="{10A6DD0D-C940-49FA-BDEC-167DA8AED4BB}"/>
              </a:ext>
            </a:extLst>
          </p:cNvPr>
          <p:cNvSpPr/>
          <p:nvPr userDrawn="1"/>
        </p:nvSpPr>
        <p:spPr>
          <a:xfrm>
            <a:off x="10750581" y="126307"/>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7"/>
            <a:ext cx="8426153" cy="261693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1520164" y="2860351"/>
            <a:ext cx="10341401" cy="1900024"/>
          </a:xfrm>
          <a:prstGeom prst="rect">
            <a:avLst/>
          </a:prstGeom>
        </p:spPr>
        <p:txBody>
          <a:bodyPr anchor="b">
            <a:normAutofit/>
          </a:bodyPr>
          <a:lstStyle>
            <a:lvl1pPr>
              <a:defRPr sz="4000" b="1">
                <a:solidFill>
                  <a:schemeClr val="accent1"/>
                </a:solidFill>
                <a:latin typeface="Times New Roman" panose="02020603050405020304" pitchFamily="18" charset="0"/>
                <a:cs typeface="Times New Roman" panose="02020603050405020304" pitchFamily="18" charset="0"/>
              </a:defRPr>
            </a:lvl1pPr>
          </a:lstStyle>
          <a:p>
            <a:r>
              <a:rPr lang="en-US" noProof="0" dirty="0"/>
              <a:t>Click To Edit Master Title Style</a:t>
            </a:r>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3881976" y="5213789"/>
            <a:ext cx="4911633" cy="910580"/>
          </a:xfrm>
          <a:prstGeom prst="rect">
            <a:avLst/>
          </a:prstGeom>
        </p:spPr>
        <p:txBody>
          <a:bodyPr>
            <a:normAutofit/>
          </a:bodyPr>
          <a:lstStyle>
            <a:lvl1pPr marL="0" indent="0">
              <a:buNone/>
              <a:defRPr sz="2000" b="0" i="0" spc="3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EDIT MASTER TEXT STYLES</a:t>
            </a:r>
          </a:p>
        </p:txBody>
      </p: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925077" y="-9960"/>
            <a:ext cx="2944931" cy="246461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22" name="Footer Placeholder 4">
            <a:extLst>
              <a:ext uri="{FF2B5EF4-FFF2-40B4-BE49-F238E27FC236}">
                <a16:creationId xmlns:a16="http://schemas.microsoft.com/office/drawing/2014/main" id="{50CEFD6C-0F46-48BA-B9B6-E30743289E6D}"/>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5120" userDrawn="1">
          <p15:clr>
            <a:srgbClr val="FBAE40"/>
          </p15:clr>
        </p15:guide>
        <p15:guide id="3" pos="191" userDrawn="1">
          <p15:clr>
            <a:srgbClr val="FBAE40"/>
          </p15:clr>
        </p15:guide>
        <p15:guide id="4" orient="horz" pos="4170" userDrawn="1">
          <p15:clr>
            <a:srgbClr val="FBAE40"/>
          </p15:clr>
        </p15:guide>
        <p15:guide id="5" pos="10049"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503238"/>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1C2CB9AA-2AE1-4525-A020-6E07DC4C457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4438C96E-3D32-43EA-8502-26B1D30B33D2}"/>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pt-BR" smtClean="0"/>
              <a:t>QUẢN TRỊ HOẠT ĐỘNG DẠY HỌC, GIÁO DỤC TRONG TRƯỜNG TIỂU HỌC - hanhbang@gmail.com</a:t>
            </a:r>
            <a:endParaRPr lang="en-US"/>
          </a:p>
        </p:txBody>
      </p:sp>
      <p:sp>
        <p:nvSpPr>
          <p:cNvPr id="7" name="Slide Number Placeholder 9">
            <a:extLst>
              <a:ext uri="{FF2B5EF4-FFF2-40B4-BE49-F238E27FC236}">
                <a16:creationId xmlns:a16="http://schemas.microsoft.com/office/drawing/2014/main" id="{4814C986-4D96-47AF-BB3A-40FDEF047630}"/>
              </a:ext>
            </a:extLst>
          </p:cNvPr>
          <p:cNvSpPr>
            <a:spLocks noGrp="1" noChangeArrowheads="1"/>
          </p:cNvSpPr>
          <p:nvPr>
            <p:ph type="sldNum" sz="quarter" idx="12"/>
          </p:nvPr>
        </p:nvSpPr>
        <p:spPr/>
        <p:txBody>
          <a:bodyPr/>
          <a:lstStyle>
            <a:lvl1pPr>
              <a:defRPr/>
            </a:lvl1pPr>
          </a:lstStyle>
          <a:p>
            <a:pPr>
              <a:defRPr/>
            </a:pPr>
            <a:fld id="{9B3F67AA-B298-4572-805B-1184B96CD1F0}" type="slidenum">
              <a:rPr lang="en-US" altLang="vi-VN"/>
              <a:pPr>
                <a:defRPr/>
              </a:pPr>
              <a:t>‹#›</a:t>
            </a:fld>
            <a:endParaRPr lang="en-US" altLang="vi-VN"/>
          </a:p>
        </p:txBody>
      </p:sp>
    </p:spTree>
    <p:extLst>
      <p:ext uri="{BB962C8B-B14F-4D97-AF65-F5344CB8AC3E}">
        <p14:creationId xmlns:p14="http://schemas.microsoft.com/office/powerpoint/2010/main" val="13162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8202066" y="2"/>
            <a:ext cx="3827487" cy="194872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9169168" y="2"/>
            <a:ext cx="3022833" cy="6199463"/>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415244" y="1419591"/>
            <a:ext cx="8753923" cy="4779875"/>
          </a:xfrm>
          <a:prstGeom prst="rect">
            <a:avLst/>
          </a:prstGeom>
        </p:spPr>
        <p:txBody>
          <a:bodyPr>
            <a:normAutofit/>
          </a:bodyPr>
          <a:lstStyle>
            <a:lvl1pPr algn="just">
              <a:buClr>
                <a:schemeClr val="accent2"/>
              </a:buClr>
              <a:defRPr sz="2400">
                <a:solidFill>
                  <a:schemeClr val="tx1"/>
                </a:solidFill>
                <a:latin typeface="Times New Roman" panose="02020603050405020304" pitchFamily="18" charset="0"/>
                <a:cs typeface="Times New Roman" panose="02020603050405020304" pitchFamily="18" charset="0"/>
              </a:defRPr>
            </a:lvl1pPr>
            <a:lvl2pPr algn="just">
              <a:buClr>
                <a:schemeClr val="accent2"/>
              </a:buClr>
              <a:defRPr sz="2000">
                <a:solidFill>
                  <a:schemeClr val="tx1"/>
                </a:solidFill>
                <a:latin typeface="Times New Roman" panose="02020603050405020304" pitchFamily="18" charset="0"/>
                <a:cs typeface="Times New Roman" panose="02020603050405020304" pitchFamily="18" charset="0"/>
              </a:defRPr>
            </a:lvl2pPr>
            <a:lvl3pPr algn="just">
              <a:buClr>
                <a:schemeClr val="accent2"/>
              </a:buClr>
              <a:defRPr sz="1800">
                <a:solidFill>
                  <a:schemeClr val="tx1"/>
                </a:solidFill>
                <a:latin typeface="Times New Roman" panose="02020603050405020304" pitchFamily="18" charset="0"/>
                <a:cs typeface="Times New Roman" panose="02020603050405020304" pitchFamily="18" charset="0"/>
              </a:defRPr>
            </a:lvl3pPr>
            <a:lvl4pPr algn="just">
              <a:buClr>
                <a:schemeClr val="accent2"/>
              </a:buClr>
              <a:defRPr sz="1600">
                <a:solidFill>
                  <a:schemeClr val="tx1"/>
                </a:solidFill>
                <a:latin typeface="Times New Roman" panose="02020603050405020304" pitchFamily="18" charset="0"/>
                <a:cs typeface="Times New Roman" panose="02020603050405020304" pitchFamily="18" charset="0"/>
              </a:defRPr>
            </a:lvl4pPr>
            <a:lvl5pPr algn="just">
              <a:buClr>
                <a:schemeClr val="accent2"/>
              </a:buClr>
              <a:defRPr sz="1600">
                <a:solidFill>
                  <a:schemeClr val="tx1"/>
                </a:solidFill>
                <a:latin typeface="Times New Roman" panose="02020603050405020304" pitchFamily="18" charset="0"/>
                <a:cs typeface="Times New Roman" panose="02020603050405020304"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15245" y="465024"/>
            <a:ext cx="8866623" cy="755575"/>
          </a:xfrm>
          <a:prstGeom prst="rect">
            <a:avLst/>
          </a:prstGeom>
        </p:spPr>
        <p:txBody>
          <a:bodyPr anchor="b">
            <a:normAutofit/>
          </a:bodyPr>
          <a:lstStyle>
            <a:lvl1pPr>
              <a:defRPr sz="3200" b="1">
                <a:solidFill>
                  <a:schemeClr val="accent1"/>
                </a:solidFill>
              </a:defRPr>
            </a:lvl1pPr>
          </a:lstStyle>
          <a:p>
            <a:r>
              <a:rPr lang="en-US" noProof="0" dirty="0"/>
              <a:t>Click to Edit Master Title Style </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pPr/>
              <a:t>‹#›</a:t>
            </a:fld>
            <a:endParaRPr lang="en-US" noProof="0" dirty="0"/>
          </a:p>
        </p:txBody>
      </p:sp>
      <p:sp>
        <p:nvSpPr>
          <p:cNvPr id="13" name="Oval 12">
            <a:extLst>
              <a:ext uri="{FF2B5EF4-FFF2-40B4-BE49-F238E27FC236}">
                <a16:creationId xmlns:a16="http://schemas.microsoft.com/office/drawing/2014/main" id="{BB3AC118-98F6-47C9-9476-C73F367952BA}"/>
              </a:ext>
            </a:extLst>
          </p:cNvPr>
          <p:cNvSpPr/>
          <p:nvPr userDrawn="1"/>
        </p:nvSpPr>
        <p:spPr>
          <a:xfrm>
            <a:off x="10335337" y="227258"/>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
        <p:nvSpPr>
          <p:cNvPr id="16" name="Footer Placeholder 4">
            <a:extLst>
              <a:ext uri="{FF2B5EF4-FFF2-40B4-BE49-F238E27FC236}">
                <a16:creationId xmlns:a16="http://schemas.microsoft.com/office/drawing/2014/main" id="{AFEC12E6-ABCD-425E-A0D3-F2BC2837EEFB}"/>
              </a:ext>
            </a:extLst>
          </p:cNvPr>
          <p:cNvSpPr txBox="1">
            <a:spLocks/>
          </p:cNvSpPr>
          <p:nvPr userDrawn="1"/>
        </p:nvSpPr>
        <p:spPr>
          <a:xfrm>
            <a:off x="490931" y="6508752"/>
            <a:ext cx="52653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t>QUẢN TRỊ HOẠT ĐỘNG DẠY HỌC, GIÁO DỤC TRONG TRƯỜNG TIỂU HỌC </a:t>
            </a:r>
            <a:endParaRPr lang="vi-VN" sz="120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5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9473784" y="-6"/>
            <a:ext cx="2718216" cy="218857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8494520" y="1435100"/>
            <a:ext cx="3697480"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461180" y="2028851"/>
            <a:ext cx="9355409" cy="3952224"/>
          </a:xfrm>
          <a:prstGeom prst="rect">
            <a:avLst/>
          </a:prstGeom>
        </p:spPr>
        <p:txBody>
          <a:bodyPr>
            <a:normAutofit/>
          </a:bodyPr>
          <a:lstStyle>
            <a:lvl1pPr algn="just">
              <a:buClr>
                <a:schemeClr val="accent2"/>
              </a:buClr>
              <a:defRPr sz="2400">
                <a:solidFill>
                  <a:schemeClr val="tx1"/>
                </a:solidFill>
              </a:defRPr>
            </a:lvl1pPr>
            <a:lvl2pPr algn="just">
              <a:buClr>
                <a:schemeClr val="accent2"/>
              </a:buClr>
              <a:defRPr sz="2000">
                <a:solidFill>
                  <a:schemeClr val="tx1"/>
                </a:solidFill>
              </a:defRPr>
            </a:lvl2pPr>
            <a:lvl3pPr algn="just">
              <a:buClr>
                <a:schemeClr val="accent2"/>
              </a:buClr>
              <a:defRPr sz="1800">
                <a:solidFill>
                  <a:schemeClr val="tx1"/>
                </a:solidFill>
              </a:defRPr>
            </a:lvl3pPr>
            <a:lvl4pPr algn="just">
              <a:buClr>
                <a:schemeClr val="accent2"/>
              </a:buClr>
              <a:defRPr sz="1600">
                <a:solidFill>
                  <a:schemeClr val="tx1"/>
                </a:solidFill>
              </a:defRPr>
            </a:lvl4pPr>
            <a:lvl5pPr algn="just">
              <a:buClr>
                <a:schemeClr val="accent2"/>
              </a:buClr>
              <a:defRPr sz="16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itle 1">
            <a:extLst>
              <a:ext uri="{FF2B5EF4-FFF2-40B4-BE49-F238E27FC236}">
                <a16:creationId xmlns:a16="http://schemas.microsoft.com/office/drawing/2014/main" id="{2DB9D671-9FC8-4306-96B7-D9D585694B83}"/>
              </a:ext>
            </a:extLst>
          </p:cNvPr>
          <p:cNvSpPr>
            <a:spLocks noGrp="1"/>
          </p:cNvSpPr>
          <p:nvPr>
            <p:ph type="title" hasCustomPrompt="1"/>
          </p:nvPr>
        </p:nvSpPr>
        <p:spPr>
          <a:xfrm>
            <a:off x="493541" y="451309"/>
            <a:ext cx="9820935" cy="1215566"/>
          </a:xfrm>
          <a:prstGeom prst="rect">
            <a:avLst/>
          </a:prstGeom>
        </p:spPr>
        <p:txBody>
          <a:bodyPr anchor="b">
            <a:normAutofit/>
          </a:bodyPr>
          <a:lstStyle>
            <a:lvl1pPr>
              <a:defRPr sz="4400" b="1">
                <a:solidFill>
                  <a:schemeClr val="accent1"/>
                </a:solidFill>
              </a:defRPr>
            </a:lvl1pPr>
          </a:lstStyle>
          <a:p>
            <a:r>
              <a:rPr lang="en-US" noProof="0" dirty="0"/>
              <a:t>Click to Edit Master Title Style </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pPr/>
              <a:t>‹#›</a:t>
            </a:fld>
            <a:endParaRPr lang="en-US" noProof="0" dirty="0"/>
          </a:p>
        </p:txBody>
      </p:sp>
      <p:sp>
        <p:nvSpPr>
          <p:cNvPr id="12" name="Oval 11">
            <a:extLst>
              <a:ext uri="{FF2B5EF4-FFF2-40B4-BE49-F238E27FC236}">
                <a16:creationId xmlns:a16="http://schemas.microsoft.com/office/drawing/2014/main" id="{14B4D0FB-1588-4727-BDA0-A4735AAE7EF1}"/>
              </a:ext>
            </a:extLst>
          </p:cNvPr>
          <p:cNvSpPr/>
          <p:nvPr userDrawn="1"/>
        </p:nvSpPr>
        <p:spPr>
          <a:xfrm>
            <a:off x="10712741" y="136524"/>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
        <p:nvSpPr>
          <p:cNvPr id="13" name="Footer Placeholder 4">
            <a:extLst>
              <a:ext uri="{FF2B5EF4-FFF2-40B4-BE49-F238E27FC236}">
                <a16:creationId xmlns:a16="http://schemas.microsoft.com/office/drawing/2014/main" id="{510474A4-B576-4D1E-B73D-7DAE29FF4804}"/>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5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29034" y="5762406"/>
            <a:ext cx="784044" cy="6965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Diagonal Stripe 25">
            <a:extLst>
              <a:ext uri="{FF2B5EF4-FFF2-40B4-BE49-F238E27FC236}">
                <a16:creationId xmlns:a16="http://schemas.microsoft.com/office/drawing/2014/main" id="{0697993E-CD44-40B9-805C-77BC608618A7}"/>
              </a:ext>
            </a:extLst>
          </p:cNvPr>
          <p:cNvSpPr/>
          <p:nvPr userDrawn="1"/>
        </p:nvSpPr>
        <p:spPr>
          <a:xfrm flipH="1">
            <a:off x="9728616" y="3"/>
            <a:ext cx="2472424" cy="2563317"/>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9687" y="1438066"/>
            <a:ext cx="5475291"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8715E757-6584-4841-8154-C92E70E0CD6B}"/>
              </a:ext>
            </a:extLst>
          </p:cNvPr>
          <p:cNvSpPr>
            <a:spLocks noGrp="1"/>
          </p:cNvSpPr>
          <p:nvPr userDrawn="1">
            <p:ph sz="half" idx="13"/>
          </p:nvPr>
        </p:nvSpPr>
        <p:spPr>
          <a:xfrm>
            <a:off x="540341" y="2300323"/>
            <a:ext cx="5475291" cy="3817902"/>
          </a:xfrm>
          <a:prstGeom prst="rect">
            <a:avLst/>
          </a:prstGeom>
        </p:spPr>
        <p:txBody>
          <a:bodyPr>
            <a:normAutofit/>
          </a:bodyPr>
          <a:lstStyle>
            <a:lvl1pPr algn="just">
              <a:defRPr lang="en-US" dirty="0">
                <a:solidFill>
                  <a:schemeClr val="tx1"/>
                </a:solidFill>
                <a:latin typeface="Times New Roman" panose="02020603050405020304" pitchFamily="18" charset="0"/>
                <a:cs typeface="Times New Roman" panose="02020603050405020304" pitchFamily="18" charset="0"/>
              </a:defRPr>
            </a:lvl1pPr>
            <a:lvl2pPr algn="just">
              <a:defRPr lang="en-US" dirty="0">
                <a:solidFill>
                  <a:schemeClr val="tx1"/>
                </a:solidFill>
                <a:latin typeface="Times New Roman" panose="02020603050405020304" pitchFamily="18" charset="0"/>
                <a:cs typeface="Times New Roman" panose="02020603050405020304" pitchFamily="18" charset="0"/>
              </a:defRPr>
            </a:lvl2pPr>
            <a:lvl3pPr algn="just">
              <a:defRPr lang="en-US" dirty="0">
                <a:solidFill>
                  <a:schemeClr val="tx1"/>
                </a:solidFill>
                <a:latin typeface="Times New Roman" panose="02020603050405020304" pitchFamily="18" charset="0"/>
                <a:cs typeface="Times New Roman" panose="02020603050405020304" pitchFamily="18" charset="0"/>
              </a:defRPr>
            </a:lvl3pPr>
            <a:lvl4pPr algn="just">
              <a:defRPr lang="en-US" dirty="0">
                <a:solidFill>
                  <a:schemeClr val="tx1"/>
                </a:solidFill>
                <a:latin typeface="Times New Roman" panose="02020603050405020304" pitchFamily="18" charset="0"/>
                <a:cs typeface="Times New Roman" panose="02020603050405020304" pitchFamily="18" charset="0"/>
              </a:defRPr>
            </a:lvl4pPr>
            <a:lvl5pPr algn="just">
              <a:defRPr lang="en-IN" dirty="0">
                <a:solidFill>
                  <a:schemeClr val="tx1"/>
                </a:solidFill>
                <a:latin typeface="Times New Roman" panose="02020603050405020304" pitchFamily="18" charset="0"/>
                <a:cs typeface="Times New Roman" panose="02020603050405020304" pitchFamily="18" charset="0"/>
              </a:defRPr>
            </a:lvl5pPr>
          </a:lstStyle>
          <a:p>
            <a:pPr lvl="0">
              <a:buClr>
                <a:schemeClr val="accent2"/>
              </a:buClr>
            </a:pPr>
            <a:r>
              <a:rPr lang="en-US" noProof="0" dirty="0"/>
              <a:t>Click to edit Master text styles</a:t>
            </a:r>
          </a:p>
          <a:p>
            <a:pPr lvl="1">
              <a:buClr>
                <a:schemeClr val="accent2"/>
              </a:buClr>
            </a:pPr>
            <a:r>
              <a:rPr lang="en-US" noProof="0" dirty="0"/>
              <a:t>Second level</a:t>
            </a:r>
          </a:p>
          <a:p>
            <a:pPr lvl="2">
              <a:buClr>
                <a:schemeClr val="accent2"/>
              </a:buClr>
            </a:pPr>
            <a:r>
              <a:rPr lang="en-US" noProof="0" dirty="0"/>
              <a:t>Third level</a:t>
            </a:r>
          </a:p>
          <a:p>
            <a:pPr lvl="3">
              <a:buClr>
                <a:schemeClr val="accent2"/>
              </a:buClr>
            </a:pPr>
            <a:r>
              <a:rPr lang="en-US" noProof="0" dirty="0"/>
              <a:t>Fourth level</a:t>
            </a:r>
          </a:p>
          <a:p>
            <a:pPr lvl="4">
              <a:buClr>
                <a:schemeClr val="accent2"/>
              </a:buClr>
            </a:pPr>
            <a:r>
              <a:rPr lang="en-US" noProof="0" dirty="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247183" y="1438066"/>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957FBD7-2C3C-4DD1-954F-DF1E007BE590}"/>
              </a:ext>
            </a:extLst>
          </p:cNvPr>
          <p:cNvSpPr>
            <a:spLocks noGrp="1"/>
          </p:cNvSpPr>
          <p:nvPr userDrawn="1">
            <p:ph sz="quarter" idx="15"/>
          </p:nvPr>
        </p:nvSpPr>
        <p:spPr>
          <a:xfrm>
            <a:off x="6247183" y="2279086"/>
            <a:ext cx="5475600" cy="3839141"/>
          </a:xfrm>
          <a:prstGeom prst="rect">
            <a:avLst/>
          </a:prstGeom>
        </p:spPr>
        <p:txBody>
          <a:bodyPr>
            <a:normAutofit/>
          </a:bodyPr>
          <a:lstStyle>
            <a:lvl1pPr algn="just">
              <a:defRPr lang="en-US" dirty="0">
                <a:solidFill>
                  <a:schemeClr val="tx1"/>
                </a:solidFill>
                <a:latin typeface="Times New Roman" panose="02020603050405020304" pitchFamily="18" charset="0"/>
                <a:cs typeface="Times New Roman" panose="02020603050405020304" pitchFamily="18" charset="0"/>
              </a:defRPr>
            </a:lvl1pPr>
            <a:lvl2pPr algn="just">
              <a:defRPr lang="en-US" dirty="0">
                <a:solidFill>
                  <a:schemeClr val="tx1"/>
                </a:solidFill>
                <a:latin typeface="Times New Roman" panose="02020603050405020304" pitchFamily="18" charset="0"/>
                <a:cs typeface="Times New Roman" panose="02020603050405020304" pitchFamily="18" charset="0"/>
              </a:defRPr>
            </a:lvl2pPr>
            <a:lvl3pPr algn="just">
              <a:defRPr lang="en-US" dirty="0">
                <a:solidFill>
                  <a:schemeClr val="tx1"/>
                </a:solidFill>
                <a:latin typeface="Times New Roman" panose="02020603050405020304" pitchFamily="18" charset="0"/>
                <a:cs typeface="Times New Roman" panose="02020603050405020304" pitchFamily="18" charset="0"/>
              </a:defRPr>
            </a:lvl3pPr>
            <a:lvl4pPr algn="just">
              <a:defRPr lang="en-US" dirty="0">
                <a:solidFill>
                  <a:schemeClr val="tx1"/>
                </a:solidFill>
                <a:latin typeface="Times New Roman" panose="02020603050405020304" pitchFamily="18" charset="0"/>
                <a:cs typeface="Times New Roman" panose="02020603050405020304" pitchFamily="18" charset="0"/>
              </a:defRPr>
            </a:lvl4pPr>
            <a:lvl5pPr algn="just">
              <a:defRPr lang="en-IN" dirty="0">
                <a:solidFill>
                  <a:schemeClr val="tx1"/>
                </a:solidFill>
                <a:latin typeface="Times New Roman" panose="02020603050405020304" pitchFamily="18" charset="0"/>
                <a:cs typeface="Times New Roman" panose="02020603050405020304" pitchFamily="18" charset="0"/>
              </a:defRPr>
            </a:lvl5pPr>
          </a:lstStyle>
          <a:p>
            <a:pPr lvl="0">
              <a:buClr>
                <a:schemeClr val="accent2"/>
              </a:buClr>
            </a:pPr>
            <a:r>
              <a:rPr lang="en-US" noProof="0" dirty="0"/>
              <a:t>Click to edit Master text styles</a:t>
            </a:r>
          </a:p>
          <a:p>
            <a:pPr lvl="1">
              <a:buClr>
                <a:schemeClr val="accent2"/>
              </a:buClr>
            </a:pPr>
            <a:r>
              <a:rPr lang="en-US" noProof="0" dirty="0"/>
              <a:t>Second level</a:t>
            </a:r>
          </a:p>
          <a:p>
            <a:pPr lvl="2">
              <a:buClr>
                <a:schemeClr val="accent2"/>
              </a:buClr>
            </a:pPr>
            <a:r>
              <a:rPr lang="en-US" noProof="0" dirty="0"/>
              <a:t>Third level</a:t>
            </a:r>
          </a:p>
          <a:p>
            <a:pPr lvl="3">
              <a:buClr>
                <a:schemeClr val="accent2"/>
              </a:buClr>
            </a:pPr>
            <a:r>
              <a:rPr lang="en-US" noProof="0" dirty="0"/>
              <a:t>Fourth level</a:t>
            </a:r>
          </a:p>
          <a:p>
            <a:pPr lvl="4">
              <a:buClr>
                <a:schemeClr val="accent2"/>
              </a:buClr>
            </a:pPr>
            <a:r>
              <a:rPr lang="en-US" noProof="0" dirty="0"/>
              <a:t>Fifth level</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27" name="Title 1">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dirty="0"/>
              <a:t>Click to Edit Master Title Style </a:t>
            </a:r>
          </a:p>
        </p:txBody>
      </p:sp>
      <p:sp>
        <p:nvSpPr>
          <p:cNvPr id="21" name="Footer Placeholder 4">
            <a:extLst>
              <a:ext uri="{FF2B5EF4-FFF2-40B4-BE49-F238E27FC236}">
                <a16:creationId xmlns:a16="http://schemas.microsoft.com/office/drawing/2014/main" id="{3BA71C2D-A06D-4401-9018-101C2B3868C5}"/>
              </a:ext>
            </a:extLst>
          </p:cNvPr>
          <p:cNvSpPr>
            <a:spLocks noGrp="1"/>
          </p:cNvSpPr>
          <p:nvPr>
            <p:ph type="ftr" sz="quarter" idx="3"/>
          </p:nvPr>
        </p:nvSpPr>
        <p:spPr>
          <a:xfrm>
            <a:off x="-29035" y="6458988"/>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29" name="Oval 28">
            <a:extLst>
              <a:ext uri="{FF2B5EF4-FFF2-40B4-BE49-F238E27FC236}">
                <a16:creationId xmlns:a16="http://schemas.microsoft.com/office/drawing/2014/main" id="{0C9EAD5D-AA4B-4606-9E3B-941B8F368A6A}"/>
              </a:ext>
            </a:extLst>
          </p:cNvPr>
          <p:cNvSpPr/>
          <p:nvPr userDrawn="1"/>
        </p:nvSpPr>
        <p:spPr>
          <a:xfrm>
            <a:off x="10445780" y="210643"/>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524" userDrawn="1">
          <p15:clr>
            <a:srgbClr val="FBAE40"/>
          </p15:clr>
        </p15:guide>
        <p15:guide id="4" pos="989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flipH="1">
            <a:off x="10028420" y="3"/>
            <a:ext cx="2172621" cy="2593297"/>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7" name="Title 1">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2801" y="1566024"/>
            <a:ext cx="5225764" cy="452420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a:extLst>
              <a:ext uri="{FF2B5EF4-FFF2-40B4-BE49-F238E27FC236}">
                <a16:creationId xmlns:a16="http://schemas.microsoft.com/office/drawing/2014/main" id="{0EF0FD2A-B62A-4931-846D-2602DED26606}"/>
              </a:ext>
            </a:extLst>
          </p:cNvPr>
          <p:cNvSpPr>
            <a:spLocks noGrp="1"/>
          </p:cNvSpPr>
          <p:nvPr>
            <p:ph type="chart" sz="quarter" idx="10"/>
          </p:nvPr>
        </p:nvSpPr>
        <p:spPr>
          <a:xfrm>
            <a:off x="5797688" y="1566024"/>
            <a:ext cx="5719397" cy="4471336"/>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14" name="Footer Placeholder 4">
            <a:extLst>
              <a:ext uri="{FF2B5EF4-FFF2-40B4-BE49-F238E27FC236}">
                <a16:creationId xmlns:a16="http://schemas.microsoft.com/office/drawing/2014/main" id="{4D3AE9A4-AFCD-4AC8-A610-6E4AB922413F}"/>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5" name="Oval 14">
            <a:extLst>
              <a:ext uri="{FF2B5EF4-FFF2-40B4-BE49-F238E27FC236}">
                <a16:creationId xmlns:a16="http://schemas.microsoft.com/office/drawing/2014/main" id="{D88FE95B-D730-4888-84DA-BE17724E79C6}"/>
              </a:ext>
            </a:extLst>
          </p:cNvPr>
          <p:cNvSpPr/>
          <p:nvPr userDrawn="1"/>
        </p:nvSpPr>
        <p:spPr>
          <a:xfrm>
            <a:off x="10445780" y="210643"/>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a:extLst>
              <a:ext uri="{FF2B5EF4-FFF2-40B4-BE49-F238E27FC236}">
                <a16:creationId xmlns:a16="http://schemas.microsoft.com/office/drawing/2014/main" id="{7CD3E31F-0AF8-4EB8-B6FA-BD95A2EDA63B}"/>
              </a:ext>
            </a:extLst>
          </p:cNvPr>
          <p:cNvSpPr>
            <a:spLocks noGrp="1"/>
          </p:cNvSpPr>
          <p:nvPr>
            <p:ph type="tbl" sz="quarter" idx="12"/>
          </p:nvPr>
        </p:nvSpPr>
        <p:spPr>
          <a:xfrm>
            <a:off x="531379"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sp>
        <p:nvSpPr>
          <p:cNvPr id="27" name="Diagonal Stripe 26">
            <a:extLst>
              <a:ext uri="{FF2B5EF4-FFF2-40B4-BE49-F238E27FC236}">
                <a16:creationId xmlns:a16="http://schemas.microsoft.com/office/drawing/2014/main" id="{2D5247F3-E6EB-4003-B1FD-F6200F0738E5}"/>
              </a:ext>
            </a:extLst>
          </p:cNvPr>
          <p:cNvSpPr/>
          <p:nvPr userDrawn="1"/>
        </p:nvSpPr>
        <p:spPr>
          <a:xfrm flipH="1">
            <a:off x="8851900" y="3"/>
            <a:ext cx="3349141" cy="3117953"/>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37" name="Text Placeholder 4">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4" y="1376934"/>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7" name="Title 1">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3" name="Footer Placeholder 4">
            <a:extLst>
              <a:ext uri="{FF2B5EF4-FFF2-40B4-BE49-F238E27FC236}">
                <a16:creationId xmlns:a16="http://schemas.microsoft.com/office/drawing/2014/main" id="{28C07E7F-D6A0-4085-A478-E5249F45542E}"/>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14" name="Oval 13">
            <a:extLst>
              <a:ext uri="{FF2B5EF4-FFF2-40B4-BE49-F238E27FC236}">
                <a16:creationId xmlns:a16="http://schemas.microsoft.com/office/drawing/2014/main" id="{9742CDFC-B8D8-4FD1-A05E-CB1AE343D64F}"/>
              </a:ext>
            </a:extLst>
          </p:cNvPr>
          <p:cNvSpPr/>
          <p:nvPr userDrawn="1"/>
        </p:nvSpPr>
        <p:spPr>
          <a:xfrm>
            <a:off x="10445780" y="210643"/>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1" y="-5"/>
            <a:ext cx="11747500" cy="629920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5" name="Picture Placeholder 31">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884422"/>
            <a:ext cx="10088915" cy="564700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9" name="Title 1">
            <a:extLst>
              <a:ext uri="{FF2B5EF4-FFF2-40B4-BE49-F238E27FC236}">
                <a16:creationId xmlns:a16="http://schemas.microsoft.com/office/drawing/2014/main" id="{D9A8085F-72C4-4DFB-813E-C5666B0CCF3A}"/>
              </a:ext>
            </a:extLst>
          </p:cNvPr>
          <p:cNvSpPr>
            <a:spLocks noGrp="1"/>
          </p:cNvSpPr>
          <p:nvPr>
            <p:ph type="title" hasCustomPrompt="1"/>
          </p:nvPr>
        </p:nvSpPr>
        <p:spPr>
          <a:xfrm>
            <a:off x="359230" y="558802"/>
            <a:ext cx="8333223"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
        <p:nvSpPr>
          <p:cNvPr id="7" name="Oval 6">
            <a:extLst>
              <a:ext uri="{FF2B5EF4-FFF2-40B4-BE49-F238E27FC236}">
                <a16:creationId xmlns:a16="http://schemas.microsoft.com/office/drawing/2014/main" id="{CA30B978-0EF0-4958-A911-285B4ECE3D2A}"/>
              </a:ext>
            </a:extLst>
          </p:cNvPr>
          <p:cNvSpPr/>
          <p:nvPr userDrawn="1"/>
        </p:nvSpPr>
        <p:spPr>
          <a:xfrm>
            <a:off x="10534249" y="268869"/>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
        <p:nvSpPr>
          <p:cNvPr id="8" name="Footer Placeholder 4">
            <a:extLst>
              <a:ext uri="{FF2B5EF4-FFF2-40B4-BE49-F238E27FC236}">
                <a16:creationId xmlns:a16="http://schemas.microsoft.com/office/drawing/2014/main" id="{F364EB24-AF6D-48A3-976E-51C070C88C08}"/>
              </a:ext>
            </a:extLst>
          </p:cNvPr>
          <p:cNvSpPr>
            <a:spLocks noGrp="1"/>
          </p:cNvSpPr>
          <p:nvPr>
            <p:ph type="ftr" sz="quarter" idx="3"/>
          </p:nvPr>
        </p:nvSpPr>
        <p:spPr>
          <a:xfrm>
            <a:off x="37841" y="6492877"/>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2"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30" y="3461163"/>
            <a:ext cx="3445783"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30" y="3839451"/>
            <a:ext cx="3445783"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30"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9" y="3505249"/>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3"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9" y="4327947"/>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9" y="860946"/>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1" y="6356352"/>
            <a:ext cx="5265316" cy="365125"/>
          </a:xfrm>
          <a:prstGeom prst="rect">
            <a:avLst/>
          </a:prstGeom>
        </p:spPr>
        <p:txBody>
          <a:bodyPr vert="horz" lIns="91440" tIns="45720" rIns="91440" bIns="45720" rtlCol="0" anchor="ctr"/>
          <a:lstStyle>
            <a:lvl1pPr algn="l">
              <a:defRPr sz="1200">
                <a:solidFill>
                  <a:schemeClr val="bg2"/>
                </a:solidFill>
              </a:defRPr>
            </a:lvl1pPr>
          </a:lstStyle>
          <a:p>
            <a:r>
              <a:rPr lang="pt-BR" sz="1200" b="1" smtClean="0"/>
              <a:t>QUẢN TRỊ HOẠT ĐỘNG DẠY HỌC, GIÁO DỤC TRONG TRƯỜNG TIỂU HỌC - hanhbang@gmail.com</a:t>
            </a:r>
            <a:endParaRPr lang="vi-VN" sz="120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2" y="6356352"/>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9" y="209029"/>
            <a:ext cx="10109083" cy="1147968"/>
          </a:xfrm>
          <a:prstGeom prst="rect">
            <a:avLst/>
          </a:prstGeom>
        </p:spPr>
        <p:txBody>
          <a:bodyPr vert="horz" lIns="91440" tIns="45720" rIns="91440" bIns="0" rtlCol="0" anchor="b">
            <a:normAutofit/>
          </a:bodyPr>
          <a:lstStyle/>
          <a:p>
            <a:r>
              <a:rPr lang="en-US" noProof="0" dirty="0"/>
              <a:t>Click to edit Master title style</a:t>
            </a:r>
          </a:p>
        </p:txBody>
      </p:sp>
      <p:sp>
        <p:nvSpPr>
          <p:cNvPr id="2" name="Oval 1">
            <a:extLst>
              <a:ext uri="{FF2B5EF4-FFF2-40B4-BE49-F238E27FC236}">
                <a16:creationId xmlns:a16="http://schemas.microsoft.com/office/drawing/2014/main" id="{9F1C511C-702B-4709-8CD7-DBC05F0B3A41}"/>
              </a:ext>
            </a:extLst>
          </p:cNvPr>
          <p:cNvSpPr/>
          <p:nvPr userDrawn="1"/>
        </p:nvSpPr>
        <p:spPr>
          <a:xfrm>
            <a:off x="10445780" y="210643"/>
            <a:ext cx="1441419" cy="6155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accent1">
                    <a:lumMod val="75000"/>
                    <a:lumOff val="25000"/>
                  </a:schemeClr>
                </a:solidFill>
              </a:rPr>
              <a:t>ETEP</a:t>
            </a:r>
            <a:endParaRPr lang="vi-VN" sz="3200" b="1" dirty="0">
              <a:solidFill>
                <a:schemeClr val="accent1">
                  <a:lumMod val="75000"/>
                  <a:lumOff val="25000"/>
                </a:schemeClr>
              </a:solidFill>
            </a:endParaRP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 id="2147483717" r:id="rId20"/>
  </p:sldLayoutIdLst>
  <p:hf sldNum="0" hdr="0" dt="0"/>
  <p:txStyles>
    <p:titleStyle>
      <a:lvl1pPr algn="l" defTabSz="914400" rtl="0" eaLnBrk="1" latinLnBrk="0" hangingPunct="1">
        <a:lnSpc>
          <a:spcPct val="90000"/>
        </a:lnSpc>
        <a:spcBef>
          <a:spcPct val="0"/>
        </a:spcBef>
        <a:buNone/>
        <a:defRPr lang="en-IN"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3740889" y="2855631"/>
            <a:ext cx="1881541" cy="1118752"/>
            <a:chOff x="2955849" y="2902286"/>
            <a:chExt cx="2508720" cy="1118752"/>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9" y="2902286"/>
              <a:ext cx="1727396" cy="1015663"/>
            </a:xfrm>
            <a:prstGeom prst="rect">
              <a:avLst/>
            </a:prstGeom>
            <a:noFill/>
          </p:spPr>
          <p:txBody>
            <a:bodyPr wrap="none" rtlCol="0">
              <a:spAutoFit/>
            </a:bodyPr>
            <a:lstStyle/>
            <a:p>
              <a:r>
                <a:rPr lang="en-US" sz="6000" b="1" dirty="0">
                  <a:solidFill>
                    <a:schemeClr val="bg1"/>
                  </a:solidFill>
                  <a:latin typeface="Arial Black" panose="020B0A04020102020204" pitchFamily="34" charset="0"/>
                </a:rPr>
                <a:t>FR</a:t>
              </a:r>
            </a:p>
          </p:txBody>
        </p:sp>
        <p:sp>
          <p:nvSpPr>
            <p:cNvPr id="21" name="TextBox 20">
              <a:extLst>
                <a:ext uri="{FF2B5EF4-FFF2-40B4-BE49-F238E27FC236}">
                  <a16:creationId xmlns:a16="http://schemas.microsoft.com/office/drawing/2014/main" id="{FC9A1C71-347B-44A9-88B4-692D9731582D}"/>
                </a:ext>
              </a:extLst>
            </p:cNvPr>
            <p:cNvSpPr txBox="1"/>
            <p:nvPr/>
          </p:nvSpPr>
          <p:spPr>
            <a:xfrm>
              <a:off x="2955849" y="3713261"/>
              <a:ext cx="2508720" cy="307777"/>
            </a:xfrm>
            <a:prstGeom prst="rect">
              <a:avLst/>
            </a:prstGeom>
            <a:noFill/>
          </p:spPr>
          <p:txBody>
            <a:bodyPr wrap="none" rtlCol="0">
              <a:spAutoFit/>
            </a:bodyPr>
            <a:lstStyle/>
            <a:p>
              <a:r>
                <a:rPr lang="en-US" sz="1400" dirty="0">
                  <a:solidFill>
                    <a:schemeClr val="bg1"/>
                  </a:solidFill>
                  <a:cs typeface="Calibri Light" panose="020F0302020204030204" pitchFamily="34" charset="0"/>
                </a:rPr>
                <a:t>FABRIKAM RESIDENCES</a:t>
              </a: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0" y="2275116"/>
            <a:ext cx="12192000" cy="4582884"/>
          </a:xfrm>
        </p:spPr>
        <p:txBody>
          <a:bodyPr>
            <a:noAutofit/>
          </a:bodyPr>
          <a:lstStyle/>
          <a:p>
            <a:pPr algn="ctr">
              <a:lnSpc>
                <a:spcPct val="150000"/>
              </a:lnSpc>
            </a:pPr>
            <a:r>
              <a:rPr lang="en-US" sz="3600" dirty="0">
                <a:solidFill>
                  <a:srgbClr val="FF0000"/>
                </a:solidFill>
              </a:rPr>
              <a:t>ĐỔI MỚI PPDH THEO HƯỚNG PHÁT TRIỂN NĂNG LỰC, PHẨM CHẤT HỌC SINH ĐỐI VỚI MÔN TOÁN, TIẾNG VIỆT, TỰ NHIÊN VÀ XÃ </a:t>
            </a:r>
            <a:r>
              <a:rPr lang="en-US" sz="3600" dirty="0" smtClean="0">
                <a:solidFill>
                  <a:srgbClr val="FF0000"/>
                </a:solidFill>
              </a:rPr>
              <a:t>HỘI - LỚP 1, 2</a:t>
            </a:r>
            <a:r>
              <a:rPr lang="en-US" sz="4000" dirty="0">
                <a:solidFill>
                  <a:srgbClr val="FF0000"/>
                </a:solidFill>
              </a:rPr>
              <a:t/>
            </a:r>
            <a:br>
              <a:rPr lang="en-US" sz="4000" dirty="0">
                <a:solidFill>
                  <a:srgbClr val="FF0000"/>
                </a:solidFill>
              </a:rPr>
            </a:br>
            <a:r>
              <a:rPr lang="en-US" sz="6000" i="1" dirty="0" smtClean="0">
                <a:solidFill>
                  <a:schemeClr val="accent1">
                    <a:lumMod val="90000"/>
                    <a:lumOff val="10000"/>
                  </a:schemeClr>
                </a:solidFill>
                <a:latin typeface="SVN-Fiolex Girls" panose="020B0606040200020203" pitchFamily="34" charset="0"/>
              </a:rPr>
              <a:t>GV: </a:t>
            </a:r>
            <a:r>
              <a:rPr lang="en-US" sz="6000" i="1" dirty="0" err="1" smtClean="0">
                <a:solidFill>
                  <a:schemeClr val="accent1">
                    <a:lumMod val="90000"/>
                    <a:lumOff val="10000"/>
                  </a:schemeClr>
                </a:solidFill>
                <a:latin typeface="SVN-Fiolex Girls" panose="020B0606040200020203" pitchFamily="34" charset="0"/>
              </a:rPr>
              <a:t>Nguyễn</a:t>
            </a:r>
            <a:r>
              <a:rPr lang="en-US" sz="6000" i="1" dirty="0" smtClean="0">
                <a:solidFill>
                  <a:schemeClr val="accent1">
                    <a:lumMod val="90000"/>
                    <a:lumOff val="10000"/>
                  </a:schemeClr>
                </a:solidFill>
                <a:latin typeface="SVN-Fiolex Girls" panose="020B0606040200020203" pitchFamily="34" charset="0"/>
              </a:rPr>
              <a:t> </a:t>
            </a:r>
            <a:r>
              <a:rPr lang="en-US" sz="6000" i="1" dirty="0" err="1" smtClean="0">
                <a:solidFill>
                  <a:schemeClr val="accent1">
                    <a:lumMod val="90000"/>
                    <a:lumOff val="10000"/>
                  </a:schemeClr>
                </a:solidFill>
                <a:latin typeface="SVN-Fiolex Girls" panose="020B0606040200020203" pitchFamily="34" charset="0"/>
              </a:rPr>
              <a:t>Thị</a:t>
            </a:r>
            <a:r>
              <a:rPr lang="en-US" sz="6000" i="1" dirty="0" smtClean="0">
                <a:solidFill>
                  <a:schemeClr val="accent1">
                    <a:lumMod val="90000"/>
                    <a:lumOff val="10000"/>
                  </a:schemeClr>
                </a:solidFill>
                <a:latin typeface="SVN-Fiolex Girls" panose="020B0606040200020203" pitchFamily="34" charset="0"/>
              </a:rPr>
              <a:t> </a:t>
            </a:r>
            <a:r>
              <a:rPr lang="en-US" sz="6000" i="1" dirty="0" err="1" smtClean="0">
                <a:solidFill>
                  <a:schemeClr val="accent1">
                    <a:lumMod val="90000"/>
                    <a:lumOff val="10000"/>
                  </a:schemeClr>
                </a:solidFill>
                <a:latin typeface="SVN-Fiolex Girls" panose="020B0606040200020203" pitchFamily="34" charset="0"/>
              </a:rPr>
              <a:t>Thơm</a:t>
            </a:r>
            <a:endParaRPr lang="en-US" sz="4800" i="1" dirty="0">
              <a:solidFill>
                <a:schemeClr val="accent1">
                  <a:lumMod val="90000"/>
                  <a:lumOff val="10000"/>
                </a:schemeClr>
              </a:solidFill>
              <a:latin typeface="SVN-Fiolex Girls" panose="020B0606040200020203" pitchFamily="34" charset="0"/>
            </a:endParaRPr>
          </a:p>
        </p:txBody>
      </p:sp>
      <p:sp>
        <p:nvSpPr>
          <p:cNvPr id="9" name="Text Placeholder 2"/>
          <p:cNvSpPr txBox="1">
            <a:spLocks/>
          </p:cNvSpPr>
          <p:nvPr/>
        </p:nvSpPr>
        <p:spPr>
          <a:xfrm>
            <a:off x="0" y="0"/>
            <a:ext cx="10668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16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800" b="1" spc="300" dirty="0">
                <a:solidFill>
                  <a:srgbClr val="0937C9"/>
                </a:solidFill>
                <a:latin typeface="Arial" panose="020B0604020202020204" pitchFamily="34" charset="0"/>
                <a:cs typeface="Arial" panose="020B0604020202020204" pitchFamily="34" charset="0"/>
              </a:rPr>
              <a:t>TRƯỜNG TIỂU HỌC AN SƠN</a:t>
            </a:r>
            <a:endParaRPr lang="en-US" sz="2800" b="1" spc="300" dirty="0">
              <a:solidFill>
                <a:srgbClr val="0937C9"/>
              </a:solidFill>
              <a:latin typeface="Arial" panose="020B0604020202020204" pitchFamily="34" charset="0"/>
              <a:cs typeface="Arial" panose="020B0604020202020204" pitchFamily="34" charset="0"/>
            </a:endParaRPr>
          </a:p>
        </p:txBody>
      </p:sp>
      <p:pic>
        <p:nvPicPr>
          <p:cNvPr id="11"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2"/>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2" name="Picture 10"/>
          <p:cNvPicPr>
            <a:picLocks noChangeAspect="1" noChangeArrowheads="1"/>
          </p:cNvPicPr>
          <p:nvPr/>
        </p:nvPicPr>
        <p:blipFill>
          <a:blip r:embed="rId3"/>
          <a:srcRect/>
          <a:stretch>
            <a:fillRect/>
          </a:stretch>
        </p:blipFill>
        <p:spPr bwMode="auto">
          <a:xfrm>
            <a:off x="492034" y="-30480"/>
            <a:ext cx="1097280" cy="1082040"/>
          </a:xfrm>
          <a:prstGeom prst="rect">
            <a:avLst/>
          </a:prstGeom>
          <a:noFill/>
          <a:ln w="9525">
            <a:noFill/>
            <a:miter lim="800000"/>
            <a:headEnd/>
            <a:tailEnd/>
          </a:ln>
          <a:effectLst/>
        </p:spPr>
      </p:pic>
      <p:sp>
        <p:nvSpPr>
          <p:cNvPr id="3" name="Rectangle 2"/>
          <p:cNvSpPr/>
          <p:nvPr/>
        </p:nvSpPr>
        <p:spPr>
          <a:xfrm>
            <a:off x="862149" y="1481156"/>
            <a:ext cx="8510451" cy="10842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dirty="0">
                <a:solidFill>
                  <a:srgbClr val="002774"/>
                </a:solidFill>
                <a:latin typeface="Algerian" panose="04020705040A02060702" pitchFamily="82" charset="0"/>
              </a:rPr>
              <a:t>CHUYÊN ĐỀ</a:t>
            </a:r>
            <a:endParaRPr lang="en-US" sz="8800" b="1" dirty="0">
              <a:solidFill>
                <a:srgbClr val="002774"/>
              </a:solidFill>
              <a:latin typeface="Algerian" panose="04020705040A02060702" pitchFamily="82" charset="0"/>
            </a:endParaRPr>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4294967295"/>
          </p:nvPr>
        </p:nvSpPr>
        <p:spPr bwMode="auto">
          <a:xfrm>
            <a:off x="0" y="1203960"/>
            <a:ext cx="12192000" cy="5394960"/>
          </a:xfrm>
          <a:prstGeom prst="rect">
            <a:avLst/>
          </a:prstGeom>
          <a:noFill/>
          <a:ln>
            <a:miter lim="800000"/>
            <a:headEnd/>
            <a:tailEnd/>
          </a:ln>
        </p:spPr>
        <p:txBody>
          <a:bodyPr>
            <a:noAutofit/>
          </a:bodyPr>
          <a:lstStyle/>
          <a:p>
            <a:pPr algn="just">
              <a:lnSpc>
                <a:spcPct val="120000"/>
              </a:lnSpc>
              <a:spcBef>
                <a:spcPts val="600"/>
              </a:spcBef>
              <a:buNone/>
            </a:pPr>
            <a:r>
              <a:rPr lang="es-ES" altLang="en-US" b="1" i="1" dirty="0">
                <a:solidFill>
                  <a:srgbClr val="002060"/>
                </a:solidFill>
                <a:latin typeface="Arial" pitchFamily="34" charset="0"/>
                <a:cs typeface="Arial" pitchFamily="34" charset="0"/>
              </a:rPr>
              <a:t> </a:t>
            </a:r>
            <a:r>
              <a:rPr lang="es-ES" altLang="en-US" sz="2800" b="1" dirty="0">
                <a:solidFill>
                  <a:srgbClr val="FF0000"/>
                </a:solidFill>
                <a:latin typeface="Arial" pitchFamily="34" charset="0"/>
                <a:cs typeface="Arial" pitchFamily="34" charset="0"/>
              </a:rPr>
              <a:t>(</a:t>
            </a:r>
            <a:r>
              <a:rPr lang="es-ES" altLang="en-US" sz="2800" b="1" dirty="0">
                <a:solidFill>
                  <a:srgbClr val="FF0000"/>
                </a:solidFill>
                <a:latin typeface="Arial" pitchFamily="34" charset="0"/>
                <a:cs typeface="Arial" pitchFamily="34" charset="0"/>
              </a:rPr>
              <a:t>1)</a:t>
            </a:r>
            <a:r>
              <a:rPr lang="es-ES" altLang="en-US" sz="2800" dirty="0">
                <a:solidFill>
                  <a:srgbClr val="002060"/>
                </a:solidFill>
                <a:latin typeface="Arial" pitchFamily="34" charset="0"/>
                <a:cs typeface="Arial" pitchFamily="34" charset="0"/>
              </a:rPr>
              <a:t> </a:t>
            </a:r>
            <a:r>
              <a:rPr lang="fr-FR" altLang="en-US" sz="2800" b="1" dirty="0">
                <a:solidFill>
                  <a:srgbClr val="002060"/>
                </a:solidFill>
                <a:latin typeface="Arial" pitchFamily="34" charset="0"/>
                <a:cs typeface="Arial" pitchFamily="34" charset="0"/>
              </a:rPr>
              <a:t>DH </a:t>
            </a:r>
            <a:r>
              <a:rPr lang="fr-FR" altLang="en-US" sz="2800" b="1" dirty="0" err="1">
                <a:solidFill>
                  <a:srgbClr val="002060"/>
                </a:solidFill>
                <a:latin typeface="Arial" pitchFamily="34" charset="0"/>
                <a:cs typeface="Arial" pitchFamily="34" charset="0"/>
              </a:rPr>
              <a:t>thông</a:t>
            </a:r>
            <a:r>
              <a:rPr lang="fr-FR" altLang="en-US" sz="2800" b="1" dirty="0">
                <a:solidFill>
                  <a:srgbClr val="002060"/>
                </a:solidFill>
                <a:latin typeface="Arial" pitchFamily="34" charset="0"/>
                <a:cs typeface="Arial" pitchFamily="34" charset="0"/>
              </a:rPr>
              <a:t> qua </a:t>
            </a:r>
            <a:r>
              <a:rPr lang="fr-FR" altLang="en-US" sz="2800" b="1" i="1" dirty="0" err="1">
                <a:solidFill>
                  <a:srgbClr val="A40000"/>
                </a:solidFill>
                <a:latin typeface="Arial" pitchFamily="34" charset="0"/>
                <a:cs typeface="Arial" pitchFamily="34" charset="0"/>
              </a:rPr>
              <a:t>tổ</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chức</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liên</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tiếp</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các</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hoạt</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động</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học</a:t>
            </a:r>
            <a:r>
              <a:rPr lang="fr-FR" altLang="en-US" sz="2800" b="1" i="1" dirty="0">
                <a:solidFill>
                  <a:srgbClr val="A40000"/>
                </a:solidFill>
                <a:latin typeface="Arial" pitchFamily="34" charset="0"/>
                <a:cs typeface="Arial" pitchFamily="34" charset="0"/>
              </a:rPr>
              <a:t> </a:t>
            </a:r>
            <a:r>
              <a:rPr lang="fr-FR" altLang="en-US" sz="2800" b="1" i="1" dirty="0" err="1">
                <a:solidFill>
                  <a:srgbClr val="A40000"/>
                </a:solidFill>
                <a:latin typeface="Arial" pitchFamily="34" charset="0"/>
                <a:cs typeface="Arial" pitchFamily="34" charset="0"/>
              </a:rPr>
              <a:t>tập</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từ</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đó</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giúp</a:t>
            </a:r>
            <a:r>
              <a:rPr lang="fr-FR" altLang="en-US" sz="2800" b="1" dirty="0">
                <a:solidFill>
                  <a:srgbClr val="002060"/>
                </a:solidFill>
                <a:latin typeface="Arial" pitchFamily="34" charset="0"/>
                <a:cs typeface="Arial" pitchFamily="34" charset="0"/>
              </a:rPr>
              <a:t> HS </a:t>
            </a:r>
            <a:r>
              <a:rPr lang="fr-FR" altLang="en-US" sz="2800" b="1" dirty="0" err="1">
                <a:solidFill>
                  <a:srgbClr val="002060"/>
                </a:solidFill>
                <a:latin typeface="Arial" pitchFamily="34" charset="0"/>
                <a:cs typeface="Arial" pitchFamily="34" charset="0"/>
              </a:rPr>
              <a:t>tự</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khám</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phá</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những</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điều</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chưa</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biết</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chứ</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không</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phải</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thụ</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động</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tiếp</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thu</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những</a:t>
            </a:r>
            <a:r>
              <a:rPr lang="fr-FR" altLang="en-US" sz="2800" b="1" dirty="0">
                <a:solidFill>
                  <a:srgbClr val="002060"/>
                </a:solidFill>
                <a:latin typeface="Arial" pitchFamily="34" charset="0"/>
                <a:cs typeface="Arial" pitchFamily="34" charset="0"/>
              </a:rPr>
              <a:t> tri </a:t>
            </a:r>
            <a:r>
              <a:rPr lang="fr-FR" altLang="en-US" sz="2800" b="1" dirty="0" err="1">
                <a:solidFill>
                  <a:srgbClr val="002060"/>
                </a:solidFill>
                <a:latin typeface="Arial" pitchFamily="34" charset="0"/>
                <a:cs typeface="Arial" pitchFamily="34" charset="0"/>
              </a:rPr>
              <a:t>thức</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được</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sắp</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đặt</a:t>
            </a:r>
            <a:r>
              <a:rPr lang="fr-FR" altLang="en-US" sz="2800" b="1" dirty="0">
                <a:solidFill>
                  <a:srgbClr val="002060"/>
                </a:solidFill>
                <a:latin typeface="Arial" pitchFamily="34" charset="0"/>
                <a:cs typeface="Arial" pitchFamily="34" charset="0"/>
              </a:rPr>
              <a:t> </a:t>
            </a:r>
            <a:r>
              <a:rPr lang="fr-FR" altLang="en-US" sz="2800" b="1" dirty="0" err="1">
                <a:solidFill>
                  <a:srgbClr val="002060"/>
                </a:solidFill>
                <a:latin typeface="Arial" pitchFamily="34" charset="0"/>
                <a:cs typeface="Arial" pitchFamily="34" charset="0"/>
              </a:rPr>
              <a:t>sẵn</a:t>
            </a:r>
            <a:r>
              <a:rPr lang="fr-FR" altLang="en-US" sz="2800" b="1" dirty="0">
                <a:solidFill>
                  <a:srgbClr val="002060"/>
                </a:solidFill>
                <a:latin typeface="Arial" pitchFamily="34" charset="0"/>
                <a:cs typeface="Arial" pitchFamily="34" charset="0"/>
              </a:rPr>
              <a:t>. </a:t>
            </a:r>
            <a:r>
              <a:rPr lang="en-US" sz="3200" b="1" dirty="0">
                <a:solidFill>
                  <a:srgbClr val="014067"/>
                </a:solidFill>
              </a:rPr>
              <a:t>Khai thác các thế mạnh của công nghệ áp dụng cho việc dạy và học</a:t>
            </a:r>
            <a:endParaRPr lang="fr-FR" altLang="en-US" sz="3200" b="1" dirty="0">
              <a:solidFill>
                <a:srgbClr val="014067"/>
              </a:solidFill>
              <a:latin typeface="Arial" pitchFamily="34" charset="0"/>
              <a:cs typeface="Arial" pitchFamily="34" charset="0"/>
            </a:endParaRPr>
          </a:p>
          <a:p>
            <a:pPr algn="just">
              <a:lnSpc>
                <a:spcPct val="120000"/>
              </a:lnSpc>
              <a:spcBef>
                <a:spcPts val="600"/>
              </a:spcBef>
              <a:buNone/>
            </a:pPr>
            <a:r>
              <a:rPr lang="fr-FR" altLang="en-US" dirty="0">
                <a:solidFill>
                  <a:srgbClr val="002060"/>
                </a:solidFill>
                <a:latin typeface="Arial" pitchFamily="34" charset="0"/>
                <a:cs typeface="Arial" pitchFamily="34" charset="0"/>
              </a:rPr>
              <a:t>     =&gt; GV là </a:t>
            </a:r>
            <a:r>
              <a:rPr lang="fr-FR" altLang="en-US" dirty="0" err="1">
                <a:solidFill>
                  <a:srgbClr val="002060"/>
                </a:solidFill>
                <a:latin typeface="Arial" pitchFamily="34" charset="0"/>
                <a:cs typeface="Arial" pitchFamily="34" charset="0"/>
              </a:rPr>
              <a:t>người</a:t>
            </a:r>
            <a:r>
              <a:rPr lang="fr-FR" altLang="en-US" dirty="0">
                <a:solidFill>
                  <a:srgbClr val="00206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tổ</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chức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và</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chỉ</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đạo</a:t>
            </a:r>
            <a:r>
              <a:rPr lang="fr-FR" altLang="en-US" i="1" dirty="0">
                <a:solidFill>
                  <a:srgbClr val="A40000"/>
                </a:solidFill>
                <a:latin typeface="Arial" pitchFamily="34" charset="0"/>
                <a:cs typeface="Arial" pitchFamily="34" charset="0"/>
              </a:rPr>
              <a:t> </a:t>
            </a:r>
          </a:p>
          <a:p>
            <a:pPr algn="just">
              <a:lnSpc>
                <a:spcPct val="120000"/>
              </a:lnSpc>
              <a:spcBef>
                <a:spcPts val="600"/>
              </a:spcBef>
              <a:buNone/>
            </a:pPr>
            <a:r>
              <a:rPr lang="fr-FR" altLang="en-US" i="1" dirty="0">
                <a:solidFill>
                  <a:srgbClr val="002060"/>
                </a:solidFill>
                <a:latin typeface="Arial" pitchFamily="34" charset="0"/>
                <a:cs typeface="Arial" pitchFamily="34" charset="0"/>
              </a:rPr>
              <a:t>    - </a:t>
            </a:r>
            <a:r>
              <a:rPr lang="fr-FR" altLang="en-US" dirty="0">
                <a:solidFill>
                  <a:srgbClr val="002060"/>
                </a:solidFill>
                <a:latin typeface="Arial" pitchFamily="34" charset="0"/>
                <a:cs typeface="Arial" pitchFamily="34" charset="0"/>
              </a:rPr>
              <a:t>HS </a:t>
            </a:r>
            <a:r>
              <a:rPr lang="fr-FR" altLang="en-US" i="1" dirty="0" err="1">
                <a:solidFill>
                  <a:srgbClr val="A40000"/>
                </a:solidFill>
                <a:latin typeface="Arial" pitchFamily="34" charset="0"/>
                <a:cs typeface="Arial" pitchFamily="34" charset="0"/>
              </a:rPr>
              <a:t>tiến</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hành</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các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hoạt</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động</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học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tập</a:t>
            </a:r>
            <a:r>
              <a:rPr lang="fr-FR" altLang="en-US" i="1" dirty="0">
                <a:solidFill>
                  <a:srgbClr val="A40000"/>
                </a:solidFill>
                <a:latin typeface="Arial" pitchFamily="34" charset="0"/>
                <a:cs typeface="Arial" pitchFamily="34" charset="0"/>
              </a:rPr>
              <a:t> </a:t>
            </a:r>
            <a:r>
              <a:rPr lang="fr-FR" altLang="en-US" dirty="0" err="1">
                <a:solidFill>
                  <a:srgbClr val="002060"/>
                </a:solidFill>
                <a:latin typeface="Arial" pitchFamily="34" charset="0"/>
                <a:cs typeface="Arial" pitchFamily="34" charset="0"/>
              </a:rPr>
              <a:t>như</a:t>
            </a:r>
            <a:r>
              <a:rPr lang="fr-FR" altLang="en-US" dirty="0">
                <a:solidFill>
                  <a:srgbClr val="00206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nhớ</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lại</a:t>
            </a:r>
            <a:r>
              <a:rPr lang="fr-FR" altLang="en-US" i="1" dirty="0">
                <a:solidFill>
                  <a:srgbClr val="A40000"/>
                </a:solidFill>
                <a:latin typeface="Arial" pitchFamily="34" charset="0"/>
                <a:cs typeface="Arial" pitchFamily="34" charset="0"/>
              </a:rPr>
              <a:t> KT </a:t>
            </a:r>
            <a:r>
              <a:rPr lang="fr-FR" altLang="en-US" i="1" dirty="0" err="1">
                <a:solidFill>
                  <a:srgbClr val="A40000"/>
                </a:solidFill>
                <a:latin typeface="Arial" pitchFamily="34" charset="0"/>
                <a:cs typeface="Arial" pitchFamily="34" charset="0"/>
              </a:rPr>
              <a:t>cũ</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phát</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hiện</a:t>
            </a:r>
            <a:r>
              <a:rPr lang="fr-FR" altLang="en-US" i="1" dirty="0">
                <a:solidFill>
                  <a:srgbClr val="A40000"/>
                </a:solidFill>
                <a:latin typeface="Arial" pitchFamily="34" charset="0"/>
                <a:cs typeface="Arial" pitchFamily="34" charset="0"/>
              </a:rPr>
              <a:t> KT </a:t>
            </a:r>
            <a:r>
              <a:rPr lang="fr-FR" altLang="en-US" i="1" dirty="0" err="1">
                <a:solidFill>
                  <a:srgbClr val="A40000"/>
                </a:solidFill>
                <a:latin typeface="Arial" pitchFamily="34" charset="0"/>
                <a:cs typeface="Arial" pitchFamily="34" charset="0"/>
              </a:rPr>
              <a:t>mới</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vận</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dụng</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sáng</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tạo</a:t>
            </a:r>
            <a:r>
              <a:rPr lang="fr-FR" altLang="en-US" i="1" dirty="0">
                <a:solidFill>
                  <a:srgbClr val="A40000"/>
                </a:solidFill>
                <a:latin typeface="Arial" pitchFamily="34" charset="0"/>
                <a:cs typeface="Arial" pitchFamily="34" charset="0"/>
              </a:rPr>
              <a:t> KT </a:t>
            </a:r>
            <a:r>
              <a:rPr lang="fr-FR" altLang="en-US" i="1" dirty="0" err="1">
                <a:solidFill>
                  <a:srgbClr val="A40000"/>
                </a:solidFill>
                <a:latin typeface="Arial" pitchFamily="34" charset="0"/>
                <a:cs typeface="Arial" pitchFamily="34" charset="0"/>
              </a:rPr>
              <a:t>đã</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biết</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vào</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các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tình</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huống</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học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tập</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hoặc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thực</a:t>
            </a:r>
            <a:r>
              <a:rPr lang="fr-FR" altLang="en-US" i="1" dirty="0">
                <a:solidFill>
                  <a:srgbClr val="A40000"/>
                </a:solidFill>
                <a:latin typeface="Arial" pitchFamily="34" charset="0"/>
                <a:cs typeface="Arial" pitchFamily="34" charset="0"/>
              </a:rPr>
              <a:t> </a:t>
            </a:r>
            <a:r>
              <a:rPr lang="fr-FR" altLang="en-US" i="1" dirty="0" err="1">
                <a:solidFill>
                  <a:srgbClr val="A40000"/>
                </a:solidFill>
                <a:latin typeface="Arial" pitchFamily="34" charset="0"/>
                <a:cs typeface="Arial" pitchFamily="34" charset="0"/>
              </a:rPr>
              <a:t>tiễn</a:t>
            </a:r>
            <a:r>
              <a:rPr lang="fr-FR" altLang="en-US" i="1" dirty="0">
                <a:solidFill>
                  <a:srgbClr val="A40000"/>
                </a:solidFill>
                <a:latin typeface="Arial" pitchFamily="34" charset="0"/>
                <a:cs typeface="Arial" pitchFamily="34" charset="0"/>
              </a:rPr>
              <a:t>,...  </a:t>
            </a:r>
          </a:p>
          <a:p>
            <a:pPr algn="just">
              <a:lnSpc>
                <a:spcPct val="120000"/>
              </a:lnSpc>
              <a:spcBef>
                <a:spcPts val="600"/>
              </a:spcBef>
              <a:buNone/>
            </a:pPr>
            <a:r>
              <a:rPr lang="it-IT" altLang="en-US" dirty="0">
                <a:solidFill>
                  <a:srgbClr val="002060"/>
                </a:solidFill>
                <a:latin typeface="Arial" pitchFamily="34" charset="0"/>
                <a:cs typeface="Arial" pitchFamily="34" charset="0"/>
              </a:rPr>
              <a:t>    =&gt; Phát huy tính tích cực, tự giác, chủ động của HS, hình thành và phát triển năng lực tự học (sử dụng SGK, nghe, ghi chép, tìm kiếm thông tin,...) </a:t>
            </a:r>
            <a:r>
              <a:rPr lang="it-IT" altLang="en-US" dirty="0">
                <a:solidFill>
                  <a:srgbClr val="A40000"/>
                </a:solidFill>
                <a:latin typeface="Arial" pitchFamily="34" charset="0"/>
                <a:cs typeface="Arial" pitchFamily="34" charset="0"/>
              </a:rPr>
              <a:t>=&gt; </a:t>
            </a:r>
            <a:r>
              <a:rPr lang="it-IT" altLang="en-US" i="1" dirty="0">
                <a:solidFill>
                  <a:srgbClr val="A40000"/>
                </a:solidFill>
                <a:latin typeface="Arial" pitchFamily="34" charset="0"/>
                <a:cs typeface="Arial" pitchFamily="34" charset="0"/>
              </a:rPr>
              <a:t>Trau dồi các phẩm chất linh hoạt, độc lập, sáng tạo về tư duy cho HS.</a:t>
            </a:r>
            <a:endParaRPr lang="en-US" altLang="en-US" sz="2800" i="1" dirty="0">
              <a:solidFill>
                <a:srgbClr val="A40000"/>
              </a:solidFill>
              <a:latin typeface="Arial" pitchFamily="34" charset="0"/>
              <a:cs typeface="Arial" pitchFamily="34" charset="0"/>
            </a:endParaRPr>
          </a:p>
          <a:p>
            <a:pPr algn="just">
              <a:lnSpc>
                <a:spcPct val="120000"/>
              </a:lnSpc>
              <a:spcBef>
                <a:spcPts val="600"/>
              </a:spcBef>
              <a:buNone/>
            </a:pPr>
            <a:endParaRPr lang="en-US" altLang="en-US" dirty="0">
              <a:solidFill>
                <a:srgbClr val="002060"/>
              </a:solidFill>
              <a:latin typeface="Arial" pitchFamily="34" charset="0"/>
              <a:cs typeface="Arial" pitchFamily="34" charset="0"/>
            </a:endParaRPr>
          </a:p>
        </p:txBody>
      </p:sp>
      <p:sp>
        <p:nvSpPr>
          <p:cNvPr id="4"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92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r>
              <a:rPr lang="es-ES" altLang="en-US" sz="2800" b="1">
                <a:solidFill>
                  <a:srgbClr val="A40000"/>
                </a:solidFill>
                <a:latin typeface="Arial" pitchFamily="34" charset="0"/>
                <a:cs typeface="Arial" pitchFamily="34" charset="0"/>
              </a:rPr>
              <a:t>Định hướng đổi mới </a:t>
            </a:r>
            <a:r>
              <a:rPr lang="en-US" altLang="en-US" sz="2800" b="1">
                <a:solidFill>
                  <a:srgbClr val="A40000"/>
                </a:solidFill>
                <a:latin typeface="Arial" pitchFamily="34" charset="0"/>
                <a:cs typeface="Arial" pitchFamily="34" charset="0"/>
              </a:rPr>
              <a:t>phương pháp,</a:t>
            </a:r>
          </a:p>
          <a:p>
            <a:pPr algn="ctr"/>
            <a:r>
              <a:rPr lang="en-US" altLang="en-US" sz="2800" b="1">
                <a:solidFill>
                  <a:srgbClr val="A40000"/>
                </a:solidFill>
                <a:latin typeface="Arial" pitchFamily="34" charset="0"/>
                <a:cs typeface="Arial" pitchFamily="34" charset="0"/>
              </a:rPr>
              <a:t>     hình thức</a:t>
            </a:r>
            <a:r>
              <a:rPr lang="vi-VN" altLang="en-US" sz="2800" b="1">
                <a:solidFill>
                  <a:srgbClr val="A40000"/>
                </a:solidFill>
                <a:latin typeface="Arial" pitchFamily="34" charset="0"/>
                <a:cs typeface="Arial" pitchFamily="34" charset="0"/>
              </a:rPr>
              <a:t> </a:t>
            </a:r>
            <a:r>
              <a:rPr lang="en-US" altLang="en-US" sz="2800" b="1">
                <a:solidFill>
                  <a:srgbClr val="A40000"/>
                </a:solidFill>
                <a:latin typeface="Arial" pitchFamily="34" charset="0"/>
                <a:cs typeface="Arial" pitchFamily="34" charset="0"/>
              </a:rPr>
              <a:t>tổ chức dạy học</a:t>
            </a:r>
            <a:endParaRPr lang="en-US" altLang="en-US" sz="2800" b="1" dirty="0">
              <a:solidFill>
                <a:srgbClr val="A40000"/>
              </a:solidFill>
              <a:latin typeface="Arial" pitchFamily="34" charset="0"/>
              <a:cs typeface="Arial" pitchFamily="34" charset="0"/>
            </a:endParaRPr>
          </a:p>
        </p:txBody>
      </p:sp>
      <p:pic>
        <p:nvPicPr>
          <p:cNvPr id="5"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6"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0" y="1243014"/>
            <a:ext cx="12192000" cy="5233987"/>
          </a:xfrm>
          <a:prstGeom prst="rect">
            <a:avLst/>
          </a:prstGeom>
        </p:spPr>
        <p:txBody>
          <a:bodyPr>
            <a:normAutofit lnSpcReduction="10000"/>
          </a:bodyPr>
          <a:lstStyle/>
          <a:p>
            <a:pPr algn="just">
              <a:lnSpc>
                <a:spcPct val="110000"/>
              </a:lnSpc>
              <a:spcBef>
                <a:spcPts val="600"/>
              </a:spcBef>
              <a:buNone/>
              <a:defRPr/>
            </a:pPr>
            <a:r>
              <a:rPr lang="es-ES" b="1" i="1" dirty="0">
                <a:solidFill>
                  <a:srgbClr val="002060"/>
                </a:solidFill>
                <a:latin typeface="Arial" charset="0"/>
                <a:cs typeface="Arial" charset="0"/>
              </a:rPr>
              <a:t>    </a:t>
            </a:r>
            <a:r>
              <a:rPr lang="es-ES" sz="2800" b="1" i="1" dirty="0">
                <a:solidFill>
                  <a:srgbClr val="FF0000"/>
                </a:solidFill>
                <a:latin typeface="Arial" charset="0"/>
                <a:cs typeface="Arial" charset="0"/>
              </a:rPr>
              <a:t>(</a:t>
            </a:r>
            <a:r>
              <a:rPr lang="es-ES" sz="2800" b="1" dirty="0">
                <a:solidFill>
                  <a:srgbClr val="FF0000"/>
                </a:solidFill>
                <a:latin typeface="Arial" charset="0"/>
                <a:cs typeface="Arial" charset="0"/>
              </a:rPr>
              <a:t>2)</a:t>
            </a:r>
            <a:r>
              <a:rPr lang="es-ES" sz="2800" dirty="0">
                <a:solidFill>
                  <a:srgbClr val="002060"/>
                </a:solidFill>
                <a:latin typeface="Arial" charset="0"/>
                <a:cs typeface="Arial" charset="0"/>
              </a:rPr>
              <a:t> </a:t>
            </a:r>
            <a:r>
              <a:rPr lang="fr-FR" sz="2800" b="1" spc="-110" dirty="0">
                <a:solidFill>
                  <a:srgbClr val="002060"/>
                </a:solidFill>
                <a:latin typeface="Arial" charset="0"/>
                <a:cs typeface="Arial" charset="0"/>
              </a:rPr>
              <a:t>Chú trọng </a:t>
            </a:r>
            <a:r>
              <a:rPr lang="fr-FR" sz="2800" b="1" i="1" spc="-110" dirty="0">
                <a:solidFill>
                  <a:srgbClr val="A40000"/>
                </a:solidFill>
                <a:latin typeface="Arial" charset="0"/>
                <a:cs typeface="Arial" charset="0"/>
              </a:rPr>
              <a:t>rèn luyện cho HS những</a:t>
            </a:r>
            <a:r>
              <a:rPr lang="fr-FR" sz="2800" b="1" i="1" spc="-110" dirty="0">
                <a:solidFill>
                  <a:srgbClr val="A40000"/>
                </a:solidFill>
                <a:latin typeface="Arial" charset="0"/>
                <a:cs typeface="Arial" charset="0"/>
              </a:rPr>
              <a:t> tri </a:t>
            </a:r>
            <a:r>
              <a:rPr lang="fr-FR" sz="2800" b="1" i="1" spc="-110" dirty="0" err="1">
                <a:solidFill>
                  <a:srgbClr val="A40000"/>
                </a:solidFill>
                <a:latin typeface="Arial" charset="0"/>
                <a:cs typeface="Arial" charset="0"/>
              </a:rPr>
              <a:t>thức</a:t>
            </a:r>
            <a:r>
              <a:rPr lang="fr-FR" sz="2800" b="1" i="1" spc="-110" dirty="0">
                <a:solidFill>
                  <a:srgbClr val="A40000"/>
                </a:solidFill>
                <a:latin typeface="Arial" charset="0"/>
                <a:cs typeface="Arial" charset="0"/>
              </a:rPr>
              <a:t>, </a:t>
            </a:r>
            <a:r>
              <a:rPr lang="fr-FR" sz="2800" b="1" i="1" spc="-110" dirty="0">
                <a:solidFill>
                  <a:srgbClr val="A40000"/>
                </a:solidFill>
                <a:latin typeface="Arial" charset="0"/>
                <a:cs typeface="Arial" charset="0"/>
              </a:rPr>
              <a:t>phương pháp</a:t>
            </a:r>
            <a:r>
              <a:rPr lang="fr-FR" sz="2800" b="1" spc="-110" dirty="0">
                <a:solidFill>
                  <a:srgbClr val="A40000"/>
                </a:solidFill>
                <a:latin typeface="Arial" charset="0"/>
                <a:cs typeface="Arial" charset="0"/>
              </a:rPr>
              <a:t> </a:t>
            </a:r>
            <a:r>
              <a:rPr lang="fr-FR" sz="2800" b="1" spc="-110" dirty="0">
                <a:solidFill>
                  <a:srgbClr val="002060"/>
                </a:solidFill>
                <a:latin typeface="Arial" charset="0"/>
                <a:cs typeface="Arial" charset="0"/>
              </a:rPr>
              <a:t>để HS biết cách </a:t>
            </a:r>
            <a:r>
              <a:rPr lang="fr-FR" sz="2800" b="1" i="1" spc="-110" dirty="0">
                <a:solidFill>
                  <a:srgbClr val="A40000"/>
                </a:solidFill>
                <a:latin typeface="Arial" charset="0"/>
                <a:cs typeface="Arial" charset="0"/>
              </a:rPr>
              <a:t>đọc SGK, tài liệu HT, tự tìm lại những KT đã có, suy luận để tìm tòi, phát hiện KT mới</a:t>
            </a:r>
            <a:r>
              <a:rPr lang="fr-FR" sz="2800" b="1" spc="-110" dirty="0">
                <a:solidFill>
                  <a:srgbClr val="A40000"/>
                </a:solidFill>
                <a:latin typeface="Arial" charset="0"/>
                <a:cs typeface="Arial" charset="0"/>
              </a:rPr>
              <a:t>,... </a:t>
            </a:r>
          </a:p>
          <a:p>
            <a:pPr algn="just">
              <a:lnSpc>
                <a:spcPct val="110000"/>
              </a:lnSpc>
              <a:spcBef>
                <a:spcPts val="600"/>
              </a:spcBef>
              <a:buNone/>
              <a:defRPr/>
            </a:pPr>
            <a:r>
              <a:rPr lang="fr-FR" sz="2800" dirty="0">
                <a:solidFill>
                  <a:srgbClr val="002060"/>
                </a:solidFill>
                <a:latin typeface="Arial" charset="0"/>
                <a:cs typeface="Arial" charset="0"/>
              </a:rPr>
              <a:t>         Tri thức PP thường là </a:t>
            </a:r>
            <a:r>
              <a:rPr lang="fr-FR" sz="2800" i="1" dirty="0">
                <a:solidFill>
                  <a:srgbClr val="C00000"/>
                </a:solidFill>
                <a:latin typeface="Arial" charset="0"/>
                <a:cs typeface="Arial" charset="0"/>
              </a:rPr>
              <a:t>những quy tắc, quy trình, phương thức hành động; </a:t>
            </a:r>
          </a:p>
          <a:p>
            <a:pPr algn="just">
              <a:lnSpc>
                <a:spcPct val="110000"/>
              </a:lnSpc>
              <a:spcBef>
                <a:spcPts val="600"/>
              </a:spcBef>
              <a:buNone/>
              <a:defRPr/>
            </a:pP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Rèn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luyện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cho</a:t>
            </a:r>
            <a:r>
              <a:rPr lang="fr-FR" sz="2800" dirty="0">
                <a:solidFill>
                  <a:srgbClr val="002060"/>
                </a:solidFill>
                <a:latin typeface="Arial" charset="0"/>
                <a:cs typeface="Arial" charset="0"/>
              </a:rPr>
              <a:t> HS </a:t>
            </a:r>
            <a:r>
              <a:rPr lang="fr-FR" sz="2800" i="1" dirty="0" err="1">
                <a:solidFill>
                  <a:srgbClr val="C00000"/>
                </a:solidFill>
                <a:latin typeface="Arial" charset="0"/>
                <a:cs typeface="Arial" charset="0"/>
              </a:rPr>
              <a:t>các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thao</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tác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tư</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duy</a:t>
            </a:r>
            <a:r>
              <a:rPr lang="fr-FR" sz="2800" i="1" dirty="0">
                <a:solidFill>
                  <a:srgbClr val="C00000"/>
                </a:solidFill>
                <a:latin typeface="Arial" charset="0"/>
                <a:cs typeface="Arial" charset="0"/>
              </a:rPr>
              <a:t> </a:t>
            </a:r>
            <a:r>
              <a:rPr lang="fr-FR" sz="2800" dirty="0" err="1">
                <a:solidFill>
                  <a:srgbClr val="002060"/>
                </a:solidFill>
                <a:latin typeface="Arial" charset="0"/>
                <a:cs typeface="Arial" charset="0"/>
              </a:rPr>
              <a:t>như</a:t>
            </a:r>
            <a:r>
              <a:rPr lang="fr-FR" sz="2800" dirty="0">
                <a:solidFill>
                  <a:srgbClr val="002060"/>
                </a:solidFill>
                <a:latin typeface="Arial" charset="0"/>
                <a:cs typeface="Arial" charset="0"/>
              </a:rPr>
              <a:t>: </a:t>
            </a:r>
            <a:r>
              <a:rPr lang="fr-FR" sz="2800" i="1" dirty="0" err="1">
                <a:solidFill>
                  <a:srgbClr val="C00000"/>
                </a:solidFill>
                <a:latin typeface="Arial" charset="0"/>
                <a:cs typeface="Arial" charset="0"/>
              </a:rPr>
              <a:t>phân</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tích</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tổng</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hợp</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đặc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biệt</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hoá</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khái</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quát</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hoá</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tương</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tự</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quy</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lạ</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về</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quen</a:t>
            </a:r>
            <a:r>
              <a:rPr lang="fr-FR" sz="2800" dirty="0">
                <a:solidFill>
                  <a:srgbClr val="002060"/>
                </a:solidFill>
                <a:latin typeface="Arial" charset="0"/>
                <a:cs typeface="Arial" charset="0"/>
              </a:rPr>
              <a:t>…=&gt; </a:t>
            </a:r>
            <a:r>
              <a:rPr lang="fr-FR" sz="2800" dirty="0" err="1">
                <a:solidFill>
                  <a:srgbClr val="002060"/>
                </a:solidFill>
                <a:latin typeface="Arial" charset="0"/>
                <a:cs typeface="Arial" charset="0"/>
              </a:rPr>
              <a:t>hình</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thành</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phát</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triển</a:t>
            </a:r>
            <a:r>
              <a:rPr lang="fr-FR" sz="2800" dirty="0">
                <a:solidFill>
                  <a:srgbClr val="002060"/>
                </a:solidFill>
                <a:latin typeface="Arial" charset="0"/>
                <a:cs typeface="Arial" charset="0"/>
              </a:rPr>
              <a:t> </a:t>
            </a:r>
            <a:r>
              <a:rPr lang="fr-FR" sz="2800" i="1" dirty="0" err="1">
                <a:solidFill>
                  <a:srgbClr val="C00000"/>
                </a:solidFill>
                <a:latin typeface="Arial" charset="0"/>
                <a:cs typeface="Arial" charset="0"/>
              </a:rPr>
              <a:t>tiềm</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năng</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sáng</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tạo</a:t>
            </a:r>
            <a:r>
              <a:rPr lang="fr-FR" sz="2800" i="1" dirty="0">
                <a:solidFill>
                  <a:srgbClr val="C00000"/>
                </a:solidFill>
                <a:latin typeface="Arial" charset="0"/>
                <a:cs typeface="Arial" charset="0"/>
              </a:rPr>
              <a:t> </a:t>
            </a:r>
            <a:r>
              <a:rPr lang="fr-FR" sz="2800" dirty="0" err="1">
                <a:solidFill>
                  <a:srgbClr val="002060"/>
                </a:solidFill>
                <a:latin typeface="Arial" charset="0"/>
                <a:cs typeface="Arial" charset="0"/>
              </a:rPr>
              <a:t>của</a:t>
            </a:r>
            <a:r>
              <a:rPr lang="fr-FR" sz="2800" dirty="0">
                <a:solidFill>
                  <a:srgbClr val="002060"/>
                </a:solidFill>
                <a:latin typeface="Arial" charset="0"/>
                <a:cs typeface="Arial" charset="0"/>
              </a:rPr>
              <a:t> HS. </a:t>
            </a:r>
          </a:p>
          <a:p>
            <a:pPr algn="just">
              <a:lnSpc>
                <a:spcPct val="110000"/>
              </a:lnSpc>
              <a:spcBef>
                <a:spcPts val="600"/>
              </a:spcBef>
              <a:buNone/>
              <a:defRPr/>
            </a:pPr>
            <a:r>
              <a:rPr lang="it-IT" sz="2800" dirty="0">
                <a:solidFill>
                  <a:srgbClr val="002060"/>
                </a:solidFill>
                <a:latin typeface="Arial" charset="0"/>
                <a:cs typeface="Arial" charset="0"/>
              </a:rPr>
              <a:t>          Chọn lựa và sử dụng linh hoạt các PPDH chung và PPDH đặc thù của môn học để thực hiện, đảm bảo được nguyên tắc </a:t>
            </a:r>
            <a:r>
              <a:rPr lang="it-IT" sz="2800" i="1" dirty="0">
                <a:solidFill>
                  <a:srgbClr val="C00000"/>
                </a:solidFill>
                <a:latin typeface="Arial" charset="0"/>
                <a:cs typeface="Arial" charset="0"/>
              </a:rPr>
              <a:t>“HS tự mình hoàn thành nhiệm vụ nhận thức với sự tổ chức, hướng dẫn của GV</a:t>
            </a:r>
            <a:r>
              <a:rPr lang="it-IT" sz="2800" dirty="0">
                <a:solidFill>
                  <a:srgbClr val="C00000"/>
                </a:solidFill>
                <a:latin typeface="Arial" charset="0"/>
                <a:cs typeface="Arial" charset="0"/>
              </a:rPr>
              <a:t>”. </a:t>
            </a:r>
            <a:endParaRPr lang="en-US" sz="2800" dirty="0">
              <a:solidFill>
                <a:srgbClr val="C00000"/>
              </a:solidFill>
              <a:latin typeface="Arial" charset="0"/>
              <a:cs typeface="Arial" charset="0"/>
            </a:endParaRPr>
          </a:p>
        </p:txBody>
      </p:sp>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92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r>
              <a:rPr lang="es-ES" altLang="en-US" sz="2800" b="1">
                <a:solidFill>
                  <a:srgbClr val="A40000"/>
                </a:solidFill>
                <a:latin typeface="Arial" pitchFamily="34" charset="0"/>
                <a:cs typeface="Arial" pitchFamily="34" charset="0"/>
              </a:rPr>
              <a:t>Định hướng đổi mới </a:t>
            </a:r>
            <a:r>
              <a:rPr lang="en-US" altLang="en-US" sz="2800" b="1">
                <a:solidFill>
                  <a:srgbClr val="A40000"/>
                </a:solidFill>
                <a:latin typeface="Arial" pitchFamily="34" charset="0"/>
                <a:cs typeface="Arial" pitchFamily="34" charset="0"/>
              </a:rPr>
              <a:t>phương pháp,</a:t>
            </a:r>
          </a:p>
          <a:p>
            <a:pPr algn="ctr"/>
            <a:r>
              <a:rPr lang="en-US" altLang="en-US" sz="2800" b="1">
                <a:solidFill>
                  <a:srgbClr val="A40000"/>
                </a:solidFill>
                <a:latin typeface="Arial" pitchFamily="34" charset="0"/>
                <a:cs typeface="Arial" pitchFamily="34" charset="0"/>
              </a:rPr>
              <a:t>     hình thức</a:t>
            </a:r>
            <a:r>
              <a:rPr lang="vi-VN" altLang="en-US" sz="2800" b="1">
                <a:solidFill>
                  <a:srgbClr val="A40000"/>
                </a:solidFill>
                <a:latin typeface="Arial" pitchFamily="34" charset="0"/>
                <a:cs typeface="Arial" pitchFamily="34" charset="0"/>
              </a:rPr>
              <a:t> </a:t>
            </a:r>
            <a:r>
              <a:rPr lang="en-US" altLang="en-US" sz="2800" b="1">
                <a:solidFill>
                  <a:srgbClr val="A40000"/>
                </a:solidFill>
                <a:latin typeface="Arial" pitchFamily="34" charset="0"/>
                <a:cs typeface="Arial" pitchFamily="34" charset="0"/>
              </a:rPr>
              <a:t>tổ chức dạy học</a:t>
            </a:r>
            <a:endParaRPr lang="en-US" altLang="en-US" sz="28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checkerboard(across)">
                                      <p:cBhvr>
                                        <p:cTn id="7" dur="500"/>
                                        <p:tgtEl>
                                          <p:spTgt spid="215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checkerboard(across)">
                                      <p:cBhvr>
                                        <p:cTn id="12" dur="500"/>
                                        <p:tgtEl>
                                          <p:spTgt spid="215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Effect transition="in" filter="checkerboard(across)">
                                      <p:cBhvr>
                                        <p:cTn id="17"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0" y="1066800"/>
            <a:ext cx="12192000" cy="4991100"/>
          </a:xfrm>
          <a:prstGeom prst="rect">
            <a:avLst/>
          </a:prstGeom>
        </p:spPr>
        <p:txBody>
          <a:bodyPr>
            <a:normAutofit/>
          </a:bodyPr>
          <a:lstStyle/>
          <a:p>
            <a:pPr algn="just">
              <a:lnSpc>
                <a:spcPct val="130000"/>
              </a:lnSpc>
              <a:spcBef>
                <a:spcPts val="600"/>
              </a:spcBef>
              <a:buNone/>
              <a:defRPr/>
            </a:pPr>
            <a:r>
              <a:rPr lang="es-ES" i="1" dirty="0">
                <a:solidFill>
                  <a:srgbClr val="002060"/>
                </a:solidFill>
                <a:latin typeface="Arial" charset="0"/>
                <a:cs typeface="Arial" charset="0"/>
              </a:rPr>
              <a:t>     </a:t>
            </a:r>
            <a:r>
              <a:rPr lang="es-ES" sz="2800" b="1" dirty="0">
                <a:solidFill>
                  <a:srgbClr val="FF0000"/>
                </a:solidFill>
                <a:latin typeface="Arial" charset="0"/>
                <a:cs typeface="Arial" charset="0"/>
              </a:rPr>
              <a:t>(</a:t>
            </a:r>
            <a:r>
              <a:rPr lang="es-ES" sz="2800" b="1" dirty="0">
                <a:solidFill>
                  <a:srgbClr val="FF0000"/>
                </a:solidFill>
                <a:latin typeface="Arial" charset="0"/>
                <a:cs typeface="Arial" charset="0"/>
              </a:rPr>
              <a:t>3)</a:t>
            </a:r>
            <a:r>
              <a:rPr lang="es-ES" sz="2800" dirty="0">
                <a:solidFill>
                  <a:srgbClr val="002060"/>
                </a:solidFill>
                <a:latin typeface="Arial" charset="0"/>
                <a:cs typeface="Arial" charset="0"/>
              </a:rPr>
              <a:t> </a:t>
            </a:r>
            <a:r>
              <a:rPr lang="fr-FR" sz="2800" b="1" dirty="0" err="1">
                <a:solidFill>
                  <a:srgbClr val="002060"/>
                </a:solidFill>
                <a:latin typeface="Arial" charset="0"/>
                <a:cs typeface="Arial" charset="0"/>
              </a:rPr>
              <a:t>Tăng</a:t>
            </a:r>
            <a:r>
              <a:rPr lang="fr-FR" sz="2800" b="1" dirty="0">
                <a:solidFill>
                  <a:srgbClr val="002060"/>
                </a:solidFill>
                <a:latin typeface="Arial" charset="0"/>
                <a:cs typeface="Arial" charset="0"/>
              </a:rPr>
              <a:t> </a:t>
            </a:r>
            <a:r>
              <a:rPr lang="fr-FR" sz="2800" b="1" dirty="0" err="1">
                <a:solidFill>
                  <a:srgbClr val="002060"/>
                </a:solidFill>
                <a:latin typeface="Arial" charset="0"/>
                <a:cs typeface="Arial" charset="0"/>
              </a:rPr>
              <a:t>cường</a:t>
            </a:r>
            <a:r>
              <a:rPr lang="fr-FR" sz="2800" b="1" dirty="0">
                <a:solidFill>
                  <a:srgbClr val="002060"/>
                </a:solidFill>
                <a:latin typeface="Arial" charset="0"/>
                <a:cs typeface="Arial" charset="0"/>
              </a:rPr>
              <a:t> </a:t>
            </a:r>
            <a:r>
              <a:rPr lang="fr-FR" sz="2800" b="1" dirty="0" err="1">
                <a:solidFill>
                  <a:srgbClr val="002060"/>
                </a:solidFill>
                <a:latin typeface="Arial" charset="0"/>
                <a:cs typeface="Arial" charset="0"/>
              </a:rPr>
              <a:t>phối</a:t>
            </a:r>
            <a:r>
              <a:rPr lang="fr-FR" sz="2800" b="1" dirty="0">
                <a:solidFill>
                  <a:srgbClr val="002060"/>
                </a:solidFill>
                <a:latin typeface="Arial" charset="0"/>
                <a:cs typeface="Arial" charset="0"/>
              </a:rPr>
              <a:t> </a:t>
            </a:r>
            <a:r>
              <a:rPr lang="fr-FR" sz="2800" b="1" dirty="0" err="1">
                <a:solidFill>
                  <a:srgbClr val="002060"/>
                </a:solidFill>
                <a:latin typeface="Arial" charset="0"/>
                <a:cs typeface="Arial" charset="0"/>
              </a:rPr>
              <a:t>hợp</a:t>
            </a:r>
            <a:r>
              <a:rPr lang="fr-FR" sz="2800" b="1" dirty="0">
                <a:solidFill>
                  <a:srgbClr val="002060"/>
                </a:solidFill>
                <a:latin typeface="Arial" charset="0"/>
                <a:cs typeface="Arial" charset="0"/>
              </a:rPr>
              <a:t> </a:t>
            </a:r>
            <a:r>
              <a:rPr lang="fr-FR" sz="2800" b="1" i="1" dirty="0" err="1">
                <a:solidFill>
                  <a:srgbClr val="C00000"/>
                </a:solidFill>
                <a:latin typeface="Arial" charset="0"/>
                <a:cs typeface="Arial" charset="0"/>
              </a:rPr>
              <a:t>học</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cá</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nhân</a:t>
            </a:r>
            <a:r>
              <a:rPr lang="fr-FR" sz="2800" b="1" dirty="0">
                <a:solidFill>
                  <a:srgbClr val="C00000"/>
                </a:solidFill>
                <a:latin typeface="Arial" charset="0"/>
                <a:cs typeface="Arial" charset="0"/>
              </a:rPr>
              <a:t> </a:t>
            </a:r>
            <a:r>
              <a:rPr lang="fr-FR" sz="2800" b="1" dirty="0" err="1">
                <a:solidFill>
                  <a:srgbClr val="002060"/>
                </a:solidFill>
                <a:latin typeface="Arial" charset="0"/>
                <a:cs typeface="Arial" charset="0"/>
              </a:rPr>
              <a:t>với</a:t>
            </a:r>
            <a:r>
              <a:rPr lang="fr-FR" sz="2800" b="1" dirty="0">
                <a:solidFill>
                  <a:srgbClr val="002060"/>
                </a:solidFill>
                <a:latin typeface="Arial" charset="0"/>
                <a:cs typeface="Arial" charset="0"/>
              </a:rPr>
              <a:t> </a:t>
            </a:r>
            <a:r>
              <a:rPr lang="fr-FR" sz="2800" b="1" i="1" dirty="0" err="1">
                <a:solidFill>
                  <a:srgbClr val="C00000"/>
                </a:solidFill>
                <a:latin typeface="Arial" charset="0"/>
                <a:cs typeface="Arial" charset="0"/>
              </a:rPr>
              <a:t>học</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hợp</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tác</a:t>
            </a:r>
            <a:r>
              <a:rPr lang="fr-FR" sz="2800" b="1" dirty="0">
                <a:solidFill>
                  <a:srgbClr val="C00000"/>
                </a:solidFill>
                <a:latin typeface="Arial" charset="0"/>
                <a:cs typeface="Arial" charset="0"/>
              </a:rPr>
              <a:t> </a:t>
            </a:r>
            <a:r>
              <a:rPr lang="fr-FR" sz="2800" b="1" dirty="0" err="1">
                <a:solidFill>
                  <a:srgbClr val="002060"/>
                </a:solidFill>
                <a:latin typeface="Arial" charset="0"/>
                <a:cs typeface="Arial" charset="0"/>
              </a:rPr>
              <a:t>theo</a:t>
            </a:r>
            <a:r>
              <a:rPr lang="fr-FR" sz="2800" b="1" dirty="0">
                <a:solidFill>
                  <a:srgbClr val="002060"/>
                </a:solidFill>
                <a:latin typeface="Arial" charset="0"/>
                <a:cs typeface="Arial" charset="0"/>
              </a:rPr>
              <a:t> </a:t>
            </a:r>
            <a:r>
              <a:rPr lang="fr-FR" sz="2800" b="1" dirty="0" err="1">
                <a:solidFill>
                  <a:srgbClr val="002060"/>
                </a:solidFill>
                <a:latin typeface="Arial" charset="0"/>
                <a:cs typeface="Arial" charset="0"/>
              </a:rPr>
              <a:t>phương</a:t>
            </a:r>
            <a:r>
              <a:rPr lang="fr-FR" sz="2800" b="1" dirty="0">
                <a:solidFill>
                  <a:srgbClr val="002060"/>
                </a:solidFill>
                <a:latin typeface="Arial" charset="0"/>
                <a:cs typeface="Arial" charset="0"/>
              </a:rPr>
              <a:t> </a:t>
            </a:r>
            <a:r>
              <a:rPr lang="fr-FR" sz="2800" b="1" dirty="0" err="1">
                <a:solidFill>
                  <a:srgbClr val="002060"/>
                </a:solidFill>
                <a:latin typeface="Arial" charset="0"/>
                <a:cs typeface="Arial" charset="0"/>
              </a:rPr>
              <a:t>châm</a:t>
            </a:r>
            <a:r>
              <a:rPr lang="fr-FR" sz="2800" b="1" dirty="0">
                <a:solidFill>
                  <a:srgbClr val="002060"/>
                </a:solidFill>
                <a:latin typeface="Arial" charset="0"/>
                <a:cs typeface="Arial" charset="0"/>
              </a:rPr>
              <a:t> </a:t>
            </a:r>
            <a:r>
              <a:rPr lang="fr-FR" sz="2800" b="1" i="1" dirty="0">
                <a:solidFill>
                  <a:srgbClr val="002060"/>
                </a:solidFill>
                <a:latin typeface="Arial" charset="0"/>
                <a:cs typeface="Arial" charset="0"/>
              </a:rPr>
              <a:t>“</a:t>
            </a:r>
            <a:r>
              <a:rPr lang="fr-FR" sz="2800" b="1" i="1" dirty="0" err="1">
                <a:solidFill>
                  <a:srgbClr val="C00000"/>
                </a:solidFill>
                <a:latin typeface="Arial" charset="0"/>
                <a:cs typeface="Arial" charset="0"/>
              </a:rPr>
              <a:t>tạo</a:t>
            </a:r>
            <a:r>
              <a:rPr lang="fr-FR" sz="2800" b="1" i="1" dirty="0">
                <a:solidFill>
                  <a:srgbClr val="C00000"/>
                </a:solidFill>
                <a:latin typeface="Arial" charset="0"/>
                <a:cs typeface="Arial" charset="0"/>
              </a:rPr>
              <a:t> ĐK </a:t>
            </a:r>
            <a:r>
              <a:rPr lang="fr-FR" sz="2800" b="1" i="1" dirty="0" err="1">
                <a:solidFill>
                  <a:srgbClr val="C00000"/>
                </a:solidFill>
                <a:latin typeface="Arial" charset="0"/>
                <a:cs typeface="Arial" charset="0"/>
              </a:rPr>
              <a:t>cho</a:t>
            </a:r>
            <a:r>
              <a:rPr lang="fr-FR" sz="2800" b="1" i="1" dirty="0">
                <a:solidFill>
                  <a:srgbClr val="C00000"/>
                </a:solidFill>
                <a:latin typeface="Arial" charset="0"/>
                <a:cs typeface="Arial" charset="0"/>
              </a:rPr>
              <a:t> HS </a:t>
            </a:r>
            <a:r>
              <a:rPr lang="fr-FR" sz="2800" b="1" i="1" dirty="0" err="1">
                <a:solidFill>
                  <a:srgbClr val="C00000"/>
                </a:solidFill>
                <a:latin typeface="Arial" charset="0"/>
                <a:cs typeface="Arial" charset="0"/>
              </a:rPr>
              <a:t>nghĩ</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nhiều</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hơn</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làm</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nhiều</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hơn</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và</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thảo</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luận</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nhiều</a:t>
            </a:r>
            <a:r>
              <a:rPr lang="fr-FR" sz="2800" b="1" i="1" dirty="0">
                <a:solidFill>
                  <a:srgbClr val="C00000"/>
                </a:solidFill>
                <a:latin typeface="Arial" charset="0"/>
                <a:cs typeface="Arial" charset="0"/>
              </a:rPr>
              <a:t> </a:t>
            </a:r>
            <a:r>
              <a:rPr lang="fr-FR" sz="2800" b="1" i="1" dirty="0" err="1">
                <a:solidFill>
                  <a:srgbClr val="C00000"/>
                </a:solidFill>
                <a:latin typeface="Arial" charset="0"/>
                <a:cs typeface="Arial" charset="0"/>
              </a:rPr>
              <a:t>hơn</a:t>
            </a:r>
            <a:r>
              <a:rPr lang="fr-FR" sz="2800" b="1" i="1" dirty="0">
                <a:solidFill>
                  <a:srgbClr val="C00000"/>
                </a:solidFill>
                <a:latin typeface="Arial" charset="0"/>
                <a:cs typeface="Arial" charset="0"/>
              </a:rPr>
              <a:t>”</a:t>
            </a:r>
            <a:endParaRPr lang="fr-FR" sz="2800" b="1" dirty="0">
              <a:solidFill>
                <a:srgbClr val="C00000"/>
              </a:solidFill>
              <a:latin typeface="Arial" charset="0"/>
              <a:cs typeface="Arial" charset="0"/>
            </a:endParaRPr>
          </a:p>
          <a:p>
            <a:pPr algn="just">
              <a:lnSpc>
                <a:spcPct val="130000"/>
              </a:lnSpc>
              <a:spcBef>
                <a:spcPts val="600"/>
              </a:spcBef>
              <a:buNone/>
              <a:defRPr/>
            </a:pPr>
            <a:r>
              <a:rPr lang="fr-FR" sz="2800" dirty="0">
                <a:solidFill>
                  <a:srgbClr val="002060"/>
                </a:solidFill>
                <a:latin typeface="Arial" charset="0"/>
                <a:cs typeface="Arial" charset="0"/>
              </a:rPr>
              <a:t>       =&gt; </a:t>
            </a:r>
            <a:r>
              <a:rPr lang="fr-FR" sz="2800" dirty="0" err="1">
                <a:solidFill>
                  <a:srgbClr val="002060"/>
                </a:solidFill>
                <a:latin typeface="Arial" charset="0"/>
                <a:cs typeface="Arial" charset="0"/>
              </a:rPr>
              <a:t>Mỗi</a:t>
            </a:r>
            <a:r>
              <a:rPr lang="fr-FR" sz="2800" dirty="0">
                <a:solidFill>
                  <a:srgbClr val="002060"/>
                </a:solidFill>
                <a:latin typeface="Arial" charset="0"/>
                <a:cs typeface="Arial" charset="0"/>
              </a:rPr>
              <a:t> HS </a:t>
            </a:r>
            <a:r>
              <a:rPr lang="fr-FR" sz="2800" dirty="0" err="1">
                <a:solidFill>
                  <a:srgbClr val="002060"/>
                </a:solidFill>
                <a:latin typeface="Arial" charset="0"/>
                <a:cs typeface="Arial" charset="0"/>
              </a:rPr>
              <a:t>vừa</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cố</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gắng</a:t>
            </a:r>
            <a:r>
              <a:rPr lang="fr-FR" sz="2800" dirty="0">
                <a:solidFill>
                  <a:srgbClr val="002060"/>
                </a:solidFill>
                <a:latin typeface="Arial" charset="0"/>
                <a:cs typeface="Arial" charset="0"/>
              </a:rPr>
              <a:t> </a:t>
            </a:r>
            <a:r>
              <a:rPr lang="fr-FR" sz="2800" i="1" dirty="0" err="1">
                <a:solidFill>
                  <a:srgbClr val="C00000"/>
                </a:solidFill>
                <a:latin typeface="Arial" charset="0"/>
                <a:cs typeface="Arial" charset="0"/>
              </a:rPr>
              <a:t>tự</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lực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một</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cách</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độc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lập</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vừa</a:t>
            </a:r>
            <a:r>
              <a:rPr lang="fr-FR" sz="2800" dirty="0">
                <a:solidFill>
                  <a:srgbClr val="002060"/>
                </a:solidFill>
                <a:latin typeface="Arial" charset="0"/>
                <a:cs typeface="Arial" charset="0"/>
              </a:rPr>
              <a:t> </a:t>
            </a:r>
            <a:r>
              <a:rPr lang="fr-FR" sz="2800" i="1" dirty="0" err="1">
                <a:solidFill>
                  <a:srgbClr val="C00000"/>
                </a:solidFill>
                <a:latin typeface="Arial" charset="0"/>
                <a:cs typeface="Arial" charset="0"/>
              </a:rPr>
              <a:t>hợp</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tác</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chặt</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chẽ</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với</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nhau</a:t>
            </a:r>
            <a:r>
              <a:rPr lang="fr-FR" sz="2800" dirty="0">
                <a:solidFill>
                  <a:srgbClr val="C00000"/>
                </a:solidFill>
                <a:latin typeface="Arial" charset="0"/>
                <a:cs typeface="Arial" charset="0"/>
              </a:rPr>
              <a:t> </a:t>
            </a:r>
            <a:r>
              <a:rPr lang="fr-FR" sz="2800" dirty="0" err="1">
                <a:solidFill>
                  <a:srgbClr val="002060"/>
                </a:solidFill>
                <a:latin typeface="Arial" charset="0"/>
                <a:cs typeface="Arial" charset="0"/>
              </a:rPr>
              <a:t>trong</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quá</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trình</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tiếp</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cận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phát</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hiện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và</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tìm</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tòi</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kiến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thức</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mới</a:t>
            </a:r>
            <a:endParaRPr lang="fr-FR" sz="2800" dirty="0">
              <a:solidFill>
                <a:srgbClr val="002060"/>
              </a:solidFill>
              <a:latin typeface="Arial" charset="0"/>
              <a:cs typeface="Arial" charset="0"/>
            </a:endParaRPr>
          </a:p>
          <a:p>
            <a:pPr algn="just">
              <a:lnSpc>
                <a:spcPct val="130000"/>
              </a:lnSpc>
              <a:spcBef>
                <a:spcPts val="600"/>
              </a:spcBef>
              <a:buNone/>
              <a:defRPr/>
            </a:pPr>
            <a:r>
              <a:rPr lang="fr-FR" sz="2800" dirty="0">
                <a:solidFill>
                  <a:srgbClr val="002060"/>
                </a:solidFill>
                <a:latin typeface="Arial" charset="0"/>
                <a:cs typeface="Arial" charset="0"/>
              </a:rPr>
              <a:t>       =&gt; </a:t>
            </a:r>
            <a:r>
              <a:rPr lang="fr-FR" sz="2800" dirty="0" err="1">
                <a:solidFill>
                  <a:srgbClr val="002060"/>
                </a:solidFill>
                <a:latin typeface="Arial" charset="0"/>
                <a:cs typeface="Arial" charset="0"/>
              </a:rPr>
              <a:t>Lớp</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học</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trở</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thành</a:t>
            </a:r>
            <a:r>
              <a:rPr lang="fr-FR" sz="2800" dirty="0">
                <a:solidFill>
                  <a:srgbClr val="002060"/>
                </a:solidFill>
                <a:latin typeface="Arial" charset="0"/>
                <a:cs typeface="Arial" charset="0"/>
              </a:rPr>
              <a:t> </a:t>
            </a:r>
            <a:r>
              <a:rPr lang="fr-FR" sz="2800" i="1" dirty="0" err="1">
                <a:solidFill>
                  <a:srgbClr val="C00000"/>
                </a:solidFill>
                <a:latin typeface="Arial" charset="0"/>
                <a:cs typeface="Arial" charset="0"/>
              </a:rPr>
              <a:t>môi</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trường</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giao</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tiếp</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thầy</a:t>
            </a:r>
            <a:r>
              <a:rPr lang="fr-FR" sz="2800" i="1" dirty="0">
                <a:solidFill>
                  <a:srgbClr val="C00000"/>
                </a:solidFill>
                <a:latin typeface="Arial" charset="0"/>
                <a:cs typeface="Arial" charset="0"/>
              </a:rPr>
              <a:t>–</a:t>
            </a:r>
            <a:r>
              <a:rPr lang="fr-FR" sz="2800" i="1" dirty="0" err="1">
                <a:solidFill>
                  <a:srgbClr val="C00000"/>
                </a:solidFill>
                <a:latin typeface="Arial" charset="0"/>
                <a:cs typeface="Arial" charset="0"/>
              </a:rPr>
              <a:t>trò</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và</a:t>
            </a:r>
            <a:r>
              <a:rPr lang="fr-FR" sz="2800" i="1" dirty="0">
                <a:solidFill>
                  <a:srgbClr val="C00000"/>
                </a:solidFill>
                <a:latin typeface="Arial" charset="0"/>
                <a:cs typeface="Arial" charset="0"/>
              </a:rPr>
              <a:t> </a:t>
            </a:r>
            <a:r>
              <a:rPr lang="fr-FR" sz="2800" i="1" dirty="0" err="1">
                <a:solidFill>
                  <a:srgbClr val="C00000"/>
                </a:solidFill>
                <a:latin typeface="Arial" charset="0"/>
                <a:cs typeface="Arial" charset="0"/>
              </a:rPr>
              <a:t>trò</a:t>
            </a:r>
            <a:r>
              <a:rPr lang="fr-FR" sz="2800" i="1" dirty="0">
                <a:solidFill>
                  <a:srgbClr val="C00000"/>
                </a:solidFill>
                <a:latin typeface="Arial" charset="0"/>
                <a:cs typeface="Arial" charset="0"/>
              </a:rPr>
              <a:t>–</a:t>
            </a:r>
            <a:r>
              <a:rPr lang="fr-FR" sz="2800" i="1" dirty="0" err="1">
                <a:solidFill>
                  <a:srgbClr val="C00000"/>
                </a:solidFill>
                <a:latin typeface="Arial" charset="0"/>
                <a:cs typeface="Arial" charset="0"/>
              </a:rPr>
              <a:t>trò</a:t>
            </a:r>
            <a:r>
              <a:rPr lang="fr-FR" sz="2800" dirty="0">
                <a:solidFill>
                  <a:srgbClr val="C00000"/>
                </a:solidFill>
                <a:latin typeface="Arial" charset="0"/>
                <a:cs typeface="Arial" charset="0"/>
              </a:rPr>
              <a:t> </a:t>
            </a:r>
            <a:r>
              <a:rPr lang="fr-FR" sz="2800" dirty="0" err="1">
                <a:solidFill>
                  <a:srgbClr val="002060"/>
                </a:solidFill>
                <a:latin typeface="Arial" charset="0"/>
                <a:cs typeface="Arial" charset="0"/>
              </a:rPr>
              <a:t>nhằm</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vận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dụng</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sự</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hiểu</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biết</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và</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kinh</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nghiệm</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của</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từng</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cá</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nhân</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của</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tập</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thể</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trong</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giải</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quyết</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các</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nhiệm</a:t>
            </a:r>
            <a:r>
              <a:rPr lang="fr-FR" sz="2800" dirty="0">
                <a:solidFill>
                  <a:srgbClr val="002060"/>
                </a:solidFill>
                <a:latin typeface="Arial" charset="0"/>
                <a:cs typeface="Arial" charset="0"/>
              </a:rPr>
              <a:t> </a:t>
            </a:r>
            <a:r>
              <a:rPr lang="fr-FR" sz="2800" dirty="0" err="1">
                <a:solidFill>
                  <a:srgbClr val="002060"/>
                </a:solidFill>
                <a:latin typeface="Arial" charset="0"/>
                <a:cs typeface="Arial" charset="0"/>
              </a:rPr>
              <a:t>vụ</a:t>
            </a:r>
            <a:r>
              <a:rPr lang="fr-FR" sz="2800" dirty="0">
                <a:solidFill>
                  <a:srgbClr val="002060"/>
                </a:solidFill>
                <a:latin typeface="Arial" charset="0"/>
                <a:cs typeface="Arial" charset="0"/>
              </a:rPr>
              <a:t> HT </a:t>
            </a:r>
            <a:r>
              <a:rPr lang="fr-FR" sz="2800" dirty="0" err="1">
                <a:solidFill>
                  <a:srgbClr val="002060"/>
                </a:solidFill>
                <a:latin typeface="Arial" charset="0"/>
                <a:cs typeface="Arial" charset="0"/>
              </a:rPr>
              <a:t>chung</a:t>
            </a:r>
            <a:endParaRPr lang="fr-FR" sz="2800" dirty="0">
              <a:solidFill>
                <a:srgbClr val="002060"/>
              </a:solidFill>
              <a:latin typeface="Arial" charset="0"/>
              <a:cs typeface="Arial" charset="0"/>
            </a:endParaRPr>
          </a:p>
          <a:p>
            <a:pPr algn="just">
              <a:lnSpc>
                <a:spcPct val="130000"/>
              </a:lnSpc>
              <a:spcBef>
                <a:spcPts val="600"/>
              </a:spcBef>
              <a:buNone/>
              <a:defRPr/>
            </a:pPr>
            <a:endParaRPr lang="en-US" dirty="0">
              <a:solidFill>
                <a:srgbClr val="002060"/>
              </a:solidFill>
              <a:latin typeface="Arial" charset="0"/>
              <a:cs typeface="Arial" charset="0"/>
            </a:endParaRPr>
          </a:p>
        </p:txBody>
      </p:sp>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92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r>
              <a:rPr lang="es-ES" altLang="en-US" sz="2800" b="1">
                <a:solidFill>
                  <a:srgbClr val="A40000"/>
                </a:solidFill>
                <a:latin typeface="Arial" pitchFamily="34" charset="0"/>
                <a:cs typeface="Arial" pitchFamily="34" charset="0"/>
              </a:rPr>
              <a:t>Định hướng đổi mới </a:t>
            </a:r>
            <a:r>
              <a:rPr lang="en-US" altLang="en-US" sz="2800" b="1">
                <a:solidFill>
                  <a:srgbClr val="A40000"/>
                </a:solidFill>
                <a:latin typeface="Arial" pitchFamily="34" charset="0"/>
                <a:cs typeface="Arial" pitchFamily="34" charset="0"/>
              </a:rPr>
              <a:t>phương pháp,</a:t>
            </a:r>
          </a:p>
          <a:p>
            <a:pPr algn="ctr"/>
            <a:r>
              <a:rPr lang="en-US" altLang="en-US" sz="2800" b="1">
                <a:solidFill>
                  <a:srgbClr val="A40000"/>
                </a:solidFill>
                <a:latin typeface="Arial" pitchFamily="34" charset="0"/>
                <a:cs typeface="Arial" pitchFamily="34" charset="0"/>
              </a:rPr>
              <a:t>     hình thức</a:t>
            </a:r>
            <a:r>
              <a:rPr lang="vi-VN" altLang="en-US" sz="2800" b="1">
                <a:solidFill>
                  <a:srgbClr val="A40000"/>
                </a:solidFill>
                <a:latin typeface="Arial" pitchFamily="34" charset="0"/>
                <a:cs typeface="Arial" pitchFamily="34" charset="0"/>
              </a:rPr>
              <a:t> </a:t>
            </a:r>
            <a:r>
              <a:rPr lang="en-US" altLang="en-US" sz="2800" b="1">
                <a:solidFill>
                  <a:srgbClr val="A40000"/>
                </a:solidFill>
                <a:latin typeface="Arial" pitchFamily="34" charset="0"/>
                <a:cs typeface="Arial" pitchFamily="34" charset="0"/>
              </a:rPr>
              <a:t>tổ chức dạy học</a:t>
            </a:r>
            <a:endParaRPr lang="en-US" altLang="en-US" sz="28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checkerboard(across)">
                                      <p:cBhvr>
                                        <p:cTn id="7" dur="500"/>
                                        <p:tgtEl>
                                          <p:spTgt spid="225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12" dur="5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0" y="1066800"/>
            <a:ext cx="12192000" cy="5791200"/>
          </a:xfrm>
          <a:prstGeom prst="rect">
            <a:avLst/>
          </a:prstGeom>
        </p:spPr>
        <p:txBody>
          <a:bodyPr>
            <a:noAutofit/>
          </a:bodyPr>
          <a:lstStyle/>
          <a:p>
            <a:pPr>
              <a:lnSpc>
                <a:spcPct val="130000"/>
              </a:lnSpc>
              <a:spcBef>
                <a:spcPts val="600"/>
              </a:spcBef>
              <a:buNone/>
              <a:defRPr/>
            </a:pPr>
            <a:r>
              <a:rPr lang="it-IT" sz="2800" dirty="0">
                <a:solidFill>
                  <a:srgbClr val="002060"/>
                </a:solidFill>
                <a:latin typeface="Arial" pitchFamily="34" charset="0"/>
                <a:cs typeface="Arial" pitchFamily="34" charset="0"/>
              </a:rPr>
              <a:t>        </a:t>
            </a:r>
            <a:r>
              <a:rPr lang="it-IT" sz="2800" b="1" dirty="0">
                <a:solidFill>
                  <a:srgbClr val="C00000"/>
                </a:solidFill>
                <a:latin typeface="Arial" pitchFamily="34" charset="0"/>
                <a:cs typeface="Arial" pitchFamily="34" charset="0"/>
              </a:rPr>
              <a:t>(</a:t>
            </a:r>
            <a:r>
              <a:rPr lang="it-IT" sz="2800" b="1" spc="-120" dirty="0">
                <a:solidFill>
                  <a:srgbClr val="C00000"/>
                </a:solidFill>
                <a:latin typeface="Arial" pitchFamily="34" charset="0"/>
                <a:cs typeface="Arial" pitchFamily="34" charset="0"/>
              </a:rPr>
              <a:t>4) </a:t>
            </a:r>
            <a:r>
              <a:rPr lang="it-IT" sz="2800" b="1" i="1" spc="-120" dirty="0">
                <a:solidFill>
                  <a:srgbClr val="C00000"/>
                </a:solidFill>
                <a:latin typeface="Arial" pitchFamily="34" charset="0"/>
                <a:cs typeface="Arial" pitchFamily="34" charset="0"/>
              </a:rPr>
              <a:t>Sử dụng đủ, hiệu quả các TBDH</a:t>
            </a:r>
            <a:r>
              <a:rPr lang="it-IT" sz="2800" b="1" spc="-120" dirty="0">
                <a:solidFill>
                  <a:srgbClr val="C00000"/>
                </a:solidFill>
                <a:latin typeface="Arial" pitchFamily="34" charset="0"/>
                <a:cs typeface="Arial" pitchFamily="34" charset="0"/>
              </a:rPr>
              <a:t>;</a:t>
            </a:r>
            <a:r>
              <a:rPr lang="it-IT" sz="2800" b="1" spc="-120" dirty="0">
                <a:solidFill>
                  <a:srgbClr val="002060"/>
                </a:solidFill>
                <a:latin typeface="Arial" pitchFamily="34" charset="0"/>
                <a:cs typeface="Arial" pitchFamily="34" charset="0"/>
              </a:rPr>
              <a:t> TBDH tự làm phù hợp với nội dung học và đối tượng HS; ứng dụng hợp lý CNTT-TT</a:t>
            </a:r>
          </a:p>
          <a:p>
            <a:pPr>
              <a:lnSpc>
                <a:spcPct val="130000"/>
              </a:lnSpc>
              <a:spcBef>
                <a:spcPts val="600"/>
              </a:spcBef>
              <a:buNone/>
              <a:defRPr/>
            </a:pPr>
            <a:r>
              <a:rPr lang="es-ES" sz="2800" b="1" i="1" dirty="0">
                <a:solidFill>
                  <a:srgbClr val="A40000"/>
                </a:solidFill>
                <a:latin typeface="Arial" charset="0"/>
                <a:cs typeface="Arial" charset="0"/>
              </a:rPr>
              <a:t>       (5) </a:t>
            </a:r>
            <a:r>
              <a:rPr lang="es-ES" sz="2800" b="1" i="1" dirty="0" err="1">
                <a:solidFill>
                  <a:srgbClr val="A40000"/>
                </a:solidFill>
                <a:latin typeface="Arial" charset="0"/>
                <a:cs typeface="Arial" charset="0"/>
              </a:rPr>
              <a:t>Đa</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dạng</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hóa</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hình</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thức</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dạy</a:t>
            </a:r>
            <a:r>
              <a:rPr lang="es-ES" sz="2800" b="1" i="1" dirty="0">
                <a:solidFill>
                  <a:srgbClr val="A40000"/>
                </a:solidFill>
                <a:latin typeface="Arial" charset="0"/>
                <a:cs typeface="Arial" charset="0"/>
              </a:rPr>
              <a:t> </a:t>
            </a:r>
            <a:r>
              <a:rPr lang="es-ES" sz="2800" b="1" i="1" dirty="0" err="1">
                <a:solidFill>
                  <a:srgbClr val="A40000"/>
                </a:solidFill>
                <a:latin typeface="Arial" charset="0"/>
                <a:cs typeface="Arial" charset="0"/>
              </a:rPr>
              <a:t>học</a:t>
            </a:r>
            <a:r>
              <a:rPr lang="es-ES" sz="2800" b="1" i="1" dirty="0">
                <a:solidFill>
                  <a:srgbClr val="A40000"/>
                </a:solidFill>
                <a:latin typeface="Arial" charset="0"/>
                <a:cs typeface="Arial" charset="0"/>
              </a:rPr>
              <a:t>:</a:t>
            </a:r>
          </a:p>
          <a:p>
            <a:pPr>
              <a:lnSpc>
                <a:spcPct val="130000"/>
              </a:lnSpc>
              <a:spcBef>
                <a:spcPts val="600"/>
              </a:spcBef>
              <a:buNone/>
              <a:defRPr/>
            </a:pPr>
            <a:r>
              <a:rPr lang="it-IT" sz="2800" dirty="0">
                <a:solidFill>
                  <a:srgbClr val="002060"/>
                </a:solidFill>
                <a:latin typeface="Arial" pitchFamily="34" charset="0"/>
                <a:cs typeface="Arial" pitchFamily="34" charset="0"/>
              </a:rPr>
              <a:t>       - Trong/ngoài khuôn viên nhà trường, gắn với SX-KD-DV</a:t>
            </a:r>
          </a:p>
          <a:p>
            <a:pPr>
              <a:lnSpc>
                <a:spcPct val="130000"/>
              </a:lnSpc>
              <a:spcBef>
                <a:spcPts val="600"/>
              </a:spcBef>
              <a:buNone/>
              <a:defRPr/>
            </a:pPr>
            <a:r>
              <a:rPr lang="it-IT" sz="2800" spc="-100" dirty="0">
                <a:solidFill>
                  <a:srgbClr val="002060"/>
                </a:solidFill>
                <a:latin typeface="Arial" pitchFamily="34" charset="0"/>
                <a:cs typeface="Arial" pitchFamily="34" charset="0"/>
              </a:rPr>
              <a:t>        - Học lý thuyết, làm BT/TN-TH/dự án, trò chơi, thảo luận, </a:t>
            </a:r>
          </a:p>
          <a:p>
            <a:pPr>
              <a:lnSpc>
                <a:spcPct val="130000"/>
              </a:lnSpc>
              <a:spcBef>
                <a:spcPts val="600"/>
              </a:spcBef>
              <a:buNone/>
              <a:defRPr/>
            </a:pPr>
            <a:r>
              <a:rPr lang="it-IT" sz="2800" spc="-100" dirty="0">
                <a:solidFill>
                  <a:srgbClr val="002060"/>
                </a:solidFill>
                <a:latin typeface="Arial" pitchFamily="34" charset="0"/>
                <a:cs typeface="Arial" pitchFamily="34" charset="0"/>
              </a:rPr>
              <a:t>        </a:t>
            </a:r>
            <a:r>
              <a:rPr lang="it-IT" sz="2800" spc="-120" dirty="0">
                <a:solidFill>
                  <a:srgbClr val="002060"/>
                </a:solidFill>
                <a:latin typeface="Arial" pitchFamily="34" charset="0"/>
                <a:cs typeface="Arial" pitchFamily="34" charset="0"/>
              </a:rPr>
              <a:t>- Hoạt động trải nghiệm, tham quan, cắm trại, đọc sách, sinh hoạt   </a:t>
            </a:r>
            <a:br>
              <a:rPr lang="it-IT" sz="2800" spc="-120" dirty="0">
                <a:solidFill>
                  <a:srgbClr val="002060"/>
                </a:solidFill>
                <a:latin typeface="Arial" pitchFamily="34" charset="0"/>
                <a:cs typeface="Arial" pitchFamily="34" charset="0"/>
              </a:rPr>
            </a:br>
            <a:r>
              <a:rPr lang="it-IT" sz="2800" spc="-120" dirty="0">
                <a:solidFill>
                  <a:srgbClr val="002060"/>
                </a:solidFill>
                <a:latin typeface="Arial" pitchFamily="34" charset="0"/>
                <a:cs typeface="Arial" pitchFamily="34" charset="0"/>
              </a:rPr>
              <a:t>      </a:t>
            </a:r>
            <a:r>
              <a:rPr lang="it-IT" sz="2800" spc="-100" dirty="0">
                <a:solidFill>
                  <a:srgbClr val="002060"/>
                </a:solidFill>
                <a:latin typeface="Arial" pitchFamily="34" charset="0"/>
                <a:cs typeface="Arial" pitchFamily="34" charset="0"/>
              </a:rPr>
              <a:t>tập thể, HĐ phục vụ cộng đồng,</a:t>
            </a:r>
          </a:p>
          <a:p>
            <a:pPr>
              <a:lnSpc>
                <a:spcPct val="130000"/>
              </a:lnSpc>
              <a:spcBef>
                <a:spcPts val="600"/>
              </a:spcBef>
              <a:buNone/>
              <a:defRPr/>
            </a:pPr>
            <a:r>
              <a:rPr lang="it-IT" sz="2800" dirty="0">
                <a:solidFill>
                  <a:srgbClr val="002060"/>
                </a:solidFill>
                <a:latin typeface="Arial" pitchFamily="34" charset="0"/>
                <a:cs typeface="Arial" pitchFamily="34" charset="0"/>
              </a:rPr>
              <a:t>       - Làm việc độc lập, theo nhóm, theo lớp,</a:t>
            </a:r>
          </a:p>
          <a:p>
            <a:pPr>
              <a:lnSpc>
                <a:spcPct val="130000"/>
              </a:lnSpc>
              <a:spcBef>
                <a:spcPts val="600"/>
              </a:spcBef>
              <a:buNone/>
              <a:defRPr/>
            </a:pPr>
            <a:r>
              <a:rPr lang="it-IT" sz="2800" i="1" dirty="0">
                <a:solidFill>
                  <a:srgbClr val="A40000"/>
                </a:solidFill>
                <a:latin typeface="Arial" pitchFamily="34" charset="0"/>
                <a:cs typeface="Arial" pitchFamily="34" charset="0"/>
              </a:rPr>
              <a:t>      </a:t>
            </a:r>
            <a:r>
              <a:rPr lang="it-IT" sz="2800" b="1" i="1" dirty="0">
                <a:solidFill>
                  <a:srgbClr val="A40000"/>
                </a:solidFill>
                <a:latin typeface="Arial" pitchFamily="34" charset="0"/>
                <a:cs typeface="Arial" pitchFamily="34" charset="0"/>
              </a:rPr>
              <a:t>(6) Đổi mới kiểm tra, đánh giá trong quá trình dạy học</a:t>
            </a:r>
          </a:p>
          <a:p>
            <a:pPr>
              <a:lnSpc>
                <a:spcPct val="130000"/>
              </a:lnSpc>
              <a:spcBef>
                <a:spcPts val="600"/>
              </a:spcBef>
              <a:buNone/>
              <a:defRPr/>
            </a:pPr>
            <a:r>
              <a:rPr lang="it-IT" i="1" dirty="0">
                <a:solidFill>
                  <a:srgbClr val="002060"/>
                </a:solidFill>
                <a:latin typeface="Arial" pitchFamily="34" charset="0"/>
                <a:cs typeface="Arial" pitchFamily="34" charset="0"/>
              </a:rPr>
              <a:t>      </a:t>
            </a:r>
            <a:endParaRPr lang="en-US" dirty="0">
              <a:solidFill>
                <a:srgbClr val="002060"/>
              </a:solidFill>
              <a:latin typeface="Arial" charset="0"/>
              <a:cs typeface="Arial" charset="0"/>
            </a:endParaRPr>
          </a:p>
        </p:txBody>
      </p:sp>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92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r>
              <a:rPr lang="es-ES" altLang="en-US" sz="2800" b="1">
                <a:solidFill>
                  <a:srgbClr val="A40000"/>
                </a:solidFill>
                <a:latin typeface="Arial" pitchFamily="34" charset="0"/>
                <a:cs typeface="Arial" pitchFamily="34" charset="0"/>
              </a:rPr>
              <a:t>Định hướng đổi mới </a:t>
            </a:r>
            <a:r>
              <a:rPr lang="en-US" altLang="en-US" sz="2800" b="1">
                <a:solidFill>
                  <a:srgbClr val="A40000"/>
                </a:solidFill>
                <a:latin typeface="Arial" pitchFamily="34" charset="0"/>
                <a:cs typeface="Arial" pitchFamily="34" charset="0"/>
              </a:rPr>
              <a:t>phương pháp,</a:t>
            </a:r>
          </a:p>
          <a:p>
            <a:pPr algn="ctr"/>
            <a:r>
              <a:rPr lang="en-US" altLang="en-US" sz="2800" b="1">
                <a:solidFill>
                  <a:srgbClr val="A40000"/>
                </a:solidFill>
                <a:latin typeface="Arial" pitchFamily="34" charset="0"/>
                <a:cs typeface="Arial" pitchFamily="34" charset="0"/>
              </a:rPr>
              <a:t>     hình thức</a:t>
            </a:r>
            <a:r>
              <a:rPr lang="vi-VN" altLang="en-US" sz="2800" b="1">
                <a:solidFill>
                  <a:srgbClr val="A40000"/>
                </a:solidFill>
                <a:latin typeface="Arial" pitchFamily="34" charset="0"/>
                <a:cs typeface="Arial" pitchFamily="34" charset="0"/>
              </a:rPr>
              <a:t> </a:t>
            </a:r>
            <a:r>
              <a:rPr lang="en-US" altLang="en-US" sz="2800" b="1">
                <a:solidFill>
                  <a:srgbClr val="A40000"/>
                </a:solidFill>
                <a:latin typeface="Arial" pitchFamily="34" charset="0"/>
                <a:cs typeface="Arial" pitchFamily="34" charset="0"/>
              </a:rPr>
              <a:t>tổ chức dạy học</a:t>
            </a:r>
            <a:endParaRPr lang="en-US" altLang="en-US" sz="28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Autofit/>
          </a:bodyPr>
          <a:lstStyle/>
          <a:p>
            <a:pPr algn="ctr">
              <a:lnSpc>
                <a:spcPct val="90000"/>
              </a:lnSpc>
              <a:spcBef>
                <a:spcPts val="1000"/>
              </a:spcBef>
              <a:buClr>
                <a:srgbClr val="2E7A40"/>
              </a:buClr>
              <a:defRPr/>
            </a:pPr>
            <a:endParaRPr lang="en-US" sz="2000" b="1" spc="300" dirty="0">
              <a:solidFill>
                <a:srgbClr val="0937C9"/>
              </a:solidFill>
              <a:latin typeface="Arial" panose="020B0604020202020204" pitchFamily="34" charset="0"/>
              <a:cs typeface="Arial" panose="020B0604020202020204" pitchFamily="34" charset="0"/>
            </a:endParaRPr>
          </a:p>
          <a:p>
            <a:pPr algn="ctr"/>
            <a:r>
              <a:rPr lang="en-US" sz="2800" b="1" dirty="0" err="1">
                <a:solidFill>
                  <a:srgbClr val="0937C9"/>
                </a:solidFill>
              </a:rPr>
              <a:t>Quy</a:t>
            </a:r>
            <a:r>
              <a:rPr lang="en-US" sz="2800" b="1" dirty="0">
                <a:solidFill>
                  <a:srgbClr val="0937C9"/>
                </a:solidFill>
              </a:rPr>
              <a:t> </a:t>
            </a:r>
            <a:r>
              <a:rPr lang="en-US" sz="2800" b="1" dirty="0" err="1">
                <a:solidFill>
                  <a:srgbClr val="0937C9"/>
                </a:solidFill>
              </a:rPr>
              <a:t>trình</a:t>
            </a:r>
            <a:r>
              <a:rPr lang="en-US" sz="2800" b="1" dirty="0">
                <a:solidFill>
                  <a:srgbClr val="0937C9"/>
                </a:solidFill>
              </a:rPr>
              <a:t> </a:t>
            </a:r>
            <a:r>
              <a:rPr lang="en-US" sz="2800" b="1" dirty="0" err="1">
                <a:solidFill>
                  <a:srgbClr val="0937C9"/>
                </a:solidFill>
              </a:rPr>
              <a:t>chung</a:t>
            </a:r>
            <a:r>
              <a:rPr lang="en-US" sz="2800" b="1" dirty="0">
                <a:solidFill>
                  <a:srgbClr val="0937C9"/>
                </a:solidFill>
              </a:rPr>
              <a:t> </a:t>
            </a:r>
            <a:r>
              <a:rPr lang="en-US" sz="2800" b="1" dirty="0" err="1">
                <a:solidFill>
                  <a:srgbClr val="0937C9"/>
                </a:solidFill>
              </a:rPr>
              <a:t>dạy</a:t>
            </a:r>
            <a:r>
              <a:rPr lang="en-US" sz="2800" b="1" dirty="0">
                <a:solidFill>
                  <a:srgbClr val="0937C9"/>
                </a:solidFill>
              </a:rPr>
              <a:t> </a:t>
            </a:r>
            <a:r>
              <a:rPr lang="en-US" sz="2800" b="1" dirty="0" err="1">
                <a:solidFill>
                  <a:srgbClr val="0937C9"/>
                </a:solidFill>
              </a:rPr>
              <a:t>học</a:t>
            </a:r>
            <a:r>
              <a:rPr lang="en-US" sz="2800" b="1" dirty="0">
                <a:solidFill>
                  <a:srgbClr val="0937C9"/>
                </a:solidFill>
              </a:rPr>
              <a:t> </a:t>
            </a:r>
            <a:r>
              <a:rPr lang="en-US" sz="2800" b="1" dirty="0" err="1">
                <a:solidFill>
                  <a:srgbClr val="0937C9"/>
                </a:solidFill>
              </a:rPr>
              <a:t>nhằm</a:t>
            </a:r>
            <a:r>
              <a:rPr lang="en-US" sz="2800" b="1" dirty="0">
                <a:solidFill>
                  <a:srgbClr val="0937C9"/>
                </a:solidFill>
              </a:rPr>
              <a:t> PT NL, PC HS</a:t>
            </a: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Rectangle 7"/>
          <p:cNvSpPr/>
          <p:nvPr/>
        </p:nvSpPr>
        <p:spPr>
          <a:xfrm>
            <a:off x="0" y="1159640"/>
            <a:ext cx="12192000" cy="5016758"/>
          </a:xfrm>
          <a:prstGeom prst="rect">
            <a:avLst/>
          </a:prstGeom>
        </p:spPr>
        <p:txBody>
          <a:bodyPr wrap="square">
            <a:spAutoFit/>
          </a:bodyPr>
          <a:lstStyle/>
          <a:p>
            <a:pPr marL="457200" indent="-457200">
              <a:buAutoNum type="arabicPeriod"/>
            </a:pPr>
            <a:r>
              <a:rPr lang="en-US" sz="3200" dirty="0" err="1">
                <a:solidFill>
                  <a:srgbClr val="FF0000"/>
                </a:solidFill>
              </a:rPr>
              <a:t>Tạo</a:t>
            </a:r>
            <a:r>
              <a:rPr lang="en-US" sz="3200" dirty="0">
                <a:solidFill>
                  <a:srgbClr val="FF0000"/>
                </a:solidFill>
              </a:rPr>
              <a:t> </a:t>
            </a:r>
            <a:r>
              <a:rPr lang="en-US" sz="3200" dirty="0" err="1">
                <a:solidFill>
                  <a:srgbClr val="FF0000"/>
                </a:solidFill>
              </a:rPr>
              <a:t>hứng</a:t>
            </a:r>
            <a:r>
              <a:rPr lang="en-US" sz="3200" dirty="0">
                <a:solidFill>
                  <a:srgbClr val="FF0000"/>
                </a:solidFill>
              </a:rPr>
              <a:t> </a:t>
            </a:r>
            <a:r>
              <a:rPr lang="en-US" sz="3200" dirty="0" err="1">
                <a:solidFill>
                  <a:srgbClr val="FF0000"/>
                </a:solidFill>
              </a:rPr>
              <a:t>thú</a:t>
            </a:r>
            <a:r>
              <a:rPr lang="en-US" sz="3200" dirty="0">
                <a:solidFill>
                  <a:srgbClr val="FF0000"/>
                </a:solidFill>
              </a:rPr>
              <a:t> </a:t>
            </a:r>
            <a:r>
              <a:rPr lang="en-US" sz="3200" dirty="0" err="1">
                <a:solidFill>
                  <a:srgbClr val="FF0000"/>
                </a:solidFill>
              </a:rPr>
              <a:t>học</a:t>
            </a:r>
            <a:r>
              <a:rPr lang="en-US" sz="3200" dirty="0">
                <a:solidFill>
                  <a:srgbClr val="FF0000"/>
                </a:solidFill>
              </a:rPr>
              <a:t> </a:t>
            </a:r>
            <a:r>
              <a:rPr lang="en-US" sz="3200" dirty="0" err="1">
                <a:solidFill>
                  <a:srgbClr val="FF0000"/>
                </a:solidFill>
              </a:rPr>
              <a:t>tập</a:t>
            </a:r>
            <a:r>
              <a:rPr lang="en-US" sz="3200" dirty="0">
                <a:solidFill>
                  <a:srgbClr val="FF0000"/>
                </a:solidFill>
              </a:rPr>
              <a:t>/</a:t>
            </a:r>
            <a:r>
              <a:rPr lang="en-US" sz="3200" dirty="0" err="1">
                <a:solidFill>
                  <a:srgbClr val="FF0000"/>
                </a:solidFill>
              </a:rPr>
              <a:t>Trải</a:t>
            </a:r>
            <a:r>
              <a:rPr lang="en-US" sz="3200" dirty="0">
                <a:solidFill>
                  <a:srgbClr val="FF0000"/>
                </a:solidFill>
              </a:rPr>
              <a:t> </a:t>
            </a:r>
            <a:r>
              <a:rPr lang="en-US" sz="3200" dirty="0" err="1">
                <a:solidFill>
                  <a:srgbClr val="FF0000"/>
                </a:solidFill>
              </a:rPr>
              <a:t>nghiệm</a:t>
            </a:r>
            <a:r>
              <a:rPr lang="en-US" sz="3200" dirty="0"/>
              <a:t>,….: Hs </a:t>
            </a:r>
            <a:r>
              <a:rPr lang="en-US" sz="3200" dirty="0" err="1"/>
              <a:t>thực</a:t>
            </a:r>
            <a:r>
              <a:rPr lang="en-US" sz="3200" dirty="0"/>
              <a:t> </a:t>
            </a:r>
            <a:r>
              <a:rPr lang="en-US" sz="3200" dirty="0" err="1"/>
              <a:t>hiện</a:t>
            </a:r>
            <a:r>
              <a:rPr lang="en-US" sz="3200" dirty="0"/>
              <a:t> </a:t>
            </a:r>
            <a:r>
              <a:rPr lang="en-US" sz="3200" dirty="0" err="1"/>
              <a:t>hoạt</a:t>
            </a:r>
            <a:r>
              <a:rPr lang="en-US" sz="3200" dirty="0"/>
              <a:t> </a:t>
            </a:r>
            <a:r>
              <a:rPr lang="en-US" sz="3200" dirty="0" err="1"/>
              <a:t>động</a:t>
            </a:r>
            <a:r>
              <a:rPr lang="en-US" sz="3200" dirty="0"/>
              <a:t> </a:t>
            </a:r>
            <a:r>
              <a:rPr lang="en-US" sz="3200" dirty="0" err="1"/>
              <a:t>cụ</a:t>
            </a:r>
            <a:r>
              <a:rPr lang="en-US" sz="3200" dirty="0"/>
              <a:t> </a:t>
            </a:r>
            <a:r>
              <a:rPr lang="en-US" sz="3200" dirty="0" err="1"/>
              <a:t>thể</a:t>
            </a:r>
            <a:r>
              <a:rPr lang="en-US" sz="3200" dirty="0"/>
              <a:t>, </a:t>
            </a:r>
            <a:r>
              <a:rPr lang="en-US" sz="3200" dirty="0" err="1"/>
              <a:t>thực</a:t>
            </a:r>
            <a:r>
              <a:rPr lang="en-US" sz="3200" dirty="0"/>
              <a:t> </a:t>
            </a:r>
            <a:r>
              <a:rPr lang="en-US" sz="3200" dirty="0" err="1"/>
              <a:t>tiễn</a:t>
            </a:r>
            <a:r>
              <a:rPr lang="en-US" sz="3200" dirty="0"/>
              <a:t>.</a:t>
            </a:r>
          </a:p>
          <a:p>
            <a:pPr marL="457200" indent="-457200"/>
            <a:r>
              <a:rPr lang="en-US" sz="3200" dirty="0" err="1"/>
              <a:t>Hoặc</a:t>
            </a:r>
            <a:r>
              <a:rPr lang="en-US" sz="3200" dirty="0"/>
              <a:t> </a:t>
            </a:r>
            <a:r>
              <a:rPr lang="en-US" sz="3200" dirty="0" err="1">
                <a:solidFill>
                  <a:srgbClr val="FF0000"/>
                </a:solidFill>
              </a:rPr>
              <a:t>Quan</a:t>
            </a:r>
            <a:r>
              <a:rPr lang="en-US" sz="3200" dirty="0">
                <a:solidFill>
                  <a:srgbClr val="FF0000"/>
                </a:solidFill>
              </a:rPr>
              <a:t> </a:t>
            </a:r>
            <a:r>
              <a:rPr lang="en-US" sz="3200" dirty="0" err="1">
                <a:solidFill>
                  <a:srgbClr val="FF0000"/>
                </a:solidFill>
              </a:rPr>
              <a:t>sát</a:t>
            </a:r>
            <a:r>
              <a:rPr lang="en-US" sz="3200" dirty="0">
                <a:solidFill>
                  <a:srgbClr val="FF0000"/>
                </a:solidFill>
              </a:rPr>
              <a:t>, </a:t>
            </a:r>
            <a:r>
              <a:rPr lang="en-US" sz="3200" dirty="0" err="1">
                <a:solidFill>
                  <a:srgbClr val="FF0000"/>
                </a:solidFill>
              </a:rPr>
              <a:t>phản</a:t>
            </a:r>
            <a:r>
              <a:rPr lang="en-US" sz="3200" dirty="0">
                <a:solidFill>
                  <a:srgbClr val="FF0000"/>
                </a:solidFill>
              </a:rPr>
              <a:t> </a:t>
            </a:r>
            <a:r>
              <a:rPr lang="en-US" sz="3200" dirty="0" err="1">
                <a:solidFill>
                  <a:srgbClr val="FF0000"/>
                </a:solidFill>
              </a:rPr>
              <a:t>ánh</a:t>
            </a:r>
            <a:r>
              <a:rPr lang="en-US" sz="3200" dirty="0"/>
              <a:t>: </a:t>
            </a:r>
            <a:r>
              <a:rPr lang="en-US" sz="3200" dirty="0" err="1"/>
              <a:t>Khích</a:t>
            </a:r>
            <a:r>
              <a:rPr lang="en-US" sz="3200" dirty="0"/>
              <a:t> </a:t>
            </a:r>
            <a:r>
              <a:rPr lang="en-US" sz="3200" dirty="0" err="1"/>
              <a:t>lệ</a:t>
            </a:r>
            <a:r>
              <a:rPr lang="en-US" sz="3200" dirty="0"/>
              <a:t> </a:t>
            </a:r>
            <a:r>
              <a:rPr lang="en-US" sz="3200" dirty="0" err="1"/>
              <a:t>cá</a:t>
            </a:r>
            <a:r>
              <a:rPr lang="en-US" sz="3200" dirty="0"/>
              <a:t> </a:t>
            </a:r>
            <a:r>
              <a:rPr lang="en-US" sz="3200" dirty="0" err="1"/>
              <a:t>nhân</a:t>
            </a:r>
            <a:r>
              <a:rPr lang="en-US" sz="3200" dirty="0"/>
              <a:t> </a:t>
            </a:r>
            <a:r>
              <a:rPr lang="en-US" sz="3200" dirty="0" err="1"/>
              <a:t>quan</a:t>
            </a:r>
            <a:r>
              <a:rPr lang="en-US" sz="3200" dirty="0"/>
              <a:t> </a:t>
            </a:r>
            <a:r>
              <a:rPr lang="en-US" sz="3200" dirty="0" err="1"/>
              <a:t>sát</a:t>
            </a:r>
            <a:r>
              <a:rPr lang="en-US" sz="3200" dirty="0"/>
              <a:t>, </a:t>
            </a:r>
            <a:r>
              <a:rPr lang="en-US" sz="3200" dirty="0" err="1"/>
              <a:t>mô</a:t>
            </a:r>
            <a:r>
              <a:rPr lang="en-US" sz="3200" dirty="0"/>
              <a:t> </a:t>
            </a:r>
            <a:r>
              <a:rPr lang="en-US" sz="3200" dirty="0" err="1"/>
              <a:t>tả</a:t>
            </a:r>
            <a:r>
              <a:rPr lang="en-US" sz="3200" dirty="0"/>
              <a:t>, chia </a:t>
            </a:r>
            <a:r>
              <a:rPr lang="en-US" sz="3200" dirty="0" err="1"/>
              <a:t>sẻ</a:t>
            </a:r>
            <a:r>
              <a:rPr lang="en-US" sz="3200" dirty="0"/>
              <a:t>, </a:t>
            </a:r>
            <a:r>
              <a:rPr lang="en-US" sz="3200" dirty="0" err="1"/>
              <a:t>phản</a:t>
            </a:r>
            <a:r>
              <a:rPr lang="en-US" sz="3200" dirty="0"/>
              <a:t> </a:t>
            </a:r>
            <a:r>
              <a:rPr lang="en-US" sz="3200" dirty="0" err="1"/>
              <a:t>ánh</a:t>
            </a:r>
            <a:r>
              <a:rPr lang="en-US" sz="3200" dirty="0"/>
              <a:t> </a:t>
            </a:r>
            <a:r>
              <a:rPr lang="en-US" sz="3200" dirty="0" err="1"/>
              <a:t>và</a:t>
            </a:r>
            <a:r>
              <a:rPr lang="en-US" sz="3200" dirty="0"/>
              <a:t> </a:t>
            </a:r>
            <a:r>
              <a:rPr lang="en-US" sz="3200" dirty="0" err="1"/>
              <a:t>học</a:t>
            </a:r>
            <a:r>
              <a:rPr lang="en-US" sz="3200" dirty="0"/>
              <a:t> </a:t>
            </a:r>
            <a:r>
              <a:rPr lang="en-US" sz="3200" dirty="0" err="1"/>
              <a:t>hỏi</a:t>
            </a:r>
            <a:r>
              <a:rPr lang="en-US" sz="3200" dirty="0"/>
              <a:t> </a:t>
            </a:r>
            <a:r>
              <a:rPr lang="en-US" sz="3200" dirty="0" err="1"/>
              <a:t>lẫn</a:t>
            </a:r>
            <a:r>
              <a:rPr lang="en-US" sz="3200" dirty="0"/>
              <a:t> </a:t>
            </a:r>
            <a:r>
              <a:rPr lang="en-US" sz="3200" dirty="0" err="1"/>
              <a:t>nhau</a:t>
            </a:r>
            <a:endParaRPr lang="en-US" sz="3200" dirty="0"/>
          </a:p>
          <a:p>
            <a:pPr marL="457200" indent="-457200"/>
            <a:r>
              <a:rPr lang="en-US" sz="3200" dirty="0">
                <a:solidFill>
                  <a:srgbClr val="FF0000"/>
                </a:solidFill>
              </a:rPr>
              <a:t>2. </a:t>
            </a:r>
            <a:r>
              <a:rPr lang="en-US" sz="3200" dirty="0" err="1">
                <a:solidFill>
                  <a:srgbClr val="FF0000"/>
                </a:solidFill>
              </a:rPr>
              <a:t>Khám</a:t>
            </a:r>
            <a:r>
              <a:rPr lang="en-US" sz="3200" dirty="0">
                <a:solidFill>
                  <a:srgbClr val="FF0000"/>
                </a:solidFill>
              </a:rPr>
              <a:t> </a:t>
            </a:r>
            <a:r>
              <a:rPr lang="en-US" sz="3200" dirty="0" err="1">
                <a:solidFill>
                  <a:srgbClr val="FF0000"/>
                </a:solidFill>
              </a:rPr>
              <a:t>phá</a:t>
            </a:r>
            <a:r>
              <a:rPr lang="en-US" sz="3200" dirty="0"/>
              <a:t>: </a:t>
            </a:r>
            <a:r>
              <a:rPr lang="en-US" sz="3200" dirty="0" err="1"/>
              <a:t>Thông</a:t>
            </a:r>
            <a:r>
              <a:rPr lang="en-US" sz="3200" dirty="0"/>
              <a:t> qua </a:t>
            </a:r>
            <a:r>
              <a:rPr lang="en-US" sz="3200" dirty="0" err="1"/>
              <a:t>khái</a:t>
            </a:r>
            <a:r>
              <a:rPr lang="en-US" sz="3200" dirty="0"/>
              <a:t> </a:t>
            </a:r>
            <a:r>
              <a:rPr lang="en-US" sz="3200" dirty="0" err="1"/>
              <a:t>quát</a:t>
            </a:r>
            <a:r>
              <a:rPr lang="en-US" sz="3200" dirty="0"/>
              <a:t> </a:t>
            </a:r>
            <a:r>
              <a:rPr lang="en-US" sz="3200" dirty="0" err="1"/>
              <a:t>hóa</a:t>
            </a:r>
            <a:r>
              <a:rPr lang="en-US" sz="3200" dirty="0"/>
              <a:t> </a:t>
            </a:r>
            <a:r>
              <a:rPr lang="en-US" sz="3200" dirty="0" err="1"/>
              <a:t>kết</a:t>
            </a:r>
            <a:r>
              <a:rPr lang="en-US" sz="3200" dirty="0"/>
              <a:t> </a:t>
            </a:r>
            <a:r>
              <a:rPr lang="en-US" sz="3200" dirty="0" err="1"/>
              <a:t>quả</a:t>
            </a:r>
            <a:r>
              <a:rPr lang="en-US" sz="3200" dirty="0"/>
              <a:t> </a:t>
            </a:r>
            <a:r>
              <a:rPr lang="en-US" sz="3200" dirty="0" err="1"/>
              <a:t>trải</a:t>
            </a:r>
            <a:r>
              <a:rPr lang="en-US" sz="3200" dirty="0"/>
              <a:t> </a:t>
            </a:r>
            <a:r>
              <a:rPr lang="en-US" sz="3200" dirty="0" err="1"/>
              <a:t>nghiệm</a:t>
            </a:r>
            <a:r>
              <a:rPr lang="en-US" sz="3200" dirty="0"/>
              <a:t>, </a:t>
            </a:r>
            <a:r>
              <a:rPr lang="en-US" sz="3200" dirty="0" err="1"/>
              <a:t>Phân</a:t>
            </a:r>
            <a:r>
              <a:rPr lang="en-US" sz="3200" dirty="0"/>
              <a:t> </a:t>
            </a:r>
            <a:r>
              <a:rPr lang="en-US" sz="3200" dirty="0" err="1"/>
              <a:t>tích</a:t>
            </a:r>
            <a:r>
              <a:rPr lang="en-US" sz="3200" dirty="0"/>
              <a:t>, </a:t>
            </a:r>
            <a:r>
              <a:rPr lang="en-US" sz="3200" dirty="0" err="1"/>
              <a:t>tổng</a:t>
            </a:r>
            <a:r>
              <a:rPr lang="en-US" sz="3200" dirty="0"/>
              <a:t> </a:t>
            </a:r>
            <a:r>
              <a:rPr lang="en-US" sz="3200" dirty="0" err="1"/>
              <a:t>hơp</a:t>
            </a:r>
            <a:r>
              <a:rPr lang="en-US" sz="3200" dirty="0"/>
              <a:t> </a:t>
            </a:r>
            <a:r>
              <a:rPr lang="en-US" sz="3200" dirty="0" err="1"/>
              <a:t>rút</a:t>
            </a:r>
            <a:r>
              <a:rPr lang="en-US" sz="3200" dirty="0"/>
              <a:t> </a:t>
            </a:r>
            <a:r>
              <a:rPr lang="en-US" sz="3200" dirty="0" err="1"/>
              <a:t>ra</a:t>
            </a:r>
            <a:r>
              <a:rPr lang="en-US" sz="3200" dirty="0"/>
              <a:t> KT </a:t>
            </a:r>
            <a:r>
              <a:rPr lang="en-US" sz="3200" dirty="0" err="1"/>
              <a:t>và</a:t>
            </a:r>
            <a:r>
              <a:rPr lang="en-US" sz="3200" dirty="0"/>
              <a:t> </a:t>
            </a:r>
            <a:r>
              <a:rPr lang="en-US" sz="3200" dirty="0" err="1"/>
              <a:t>Kinh</a:t>
            </a:r>
            <a:r>
              <a:rPr lang="en-US" sz="3200" dirty="0"/>
              <a:t> </a:t>
            </a:r>
            <a:r>
              <a:rPr lang="en-US" sz="3200" dirty="0" err="1"/>
              <a:t>nghiệm</a:t>
            </a:r>
            <a:r>
              <a:rPr lang="en-US" sz="3200" dirty="0"/>
              <a:t> mới</a:t>
            </a:r>
          </a:p>
          <a:p>
            <a:pPr marL="457200" indent="-457200"/>
            <a:r>
              <a:rPr lang="en-US" sz="3200" dirty="0">
                <a:solidFill>
                  <a:srgbClr val="FF0000"/>
                </a:solidFill>
              </a:rPr>
              <a:t>3. </a:t>
            </a:r>
            <a:r>
              <a:rPr lang="en-US" sz="3200" dirty="0" err="1">
                <a:solidFill>
                  <a:srgbClr val="FF0000"/>
                </a:solidFill>
              </a:rPr>
              <a:t>Luyện</a:t>
            </a:r>
            <a:r>
              <a:rPr lang="en-US" sz="3200" dirty="0">
                <a:solidFill>
                  <a:srgbClr val="FF0000"/>
                </a:solidFill>
              </a:rPr>
              <a:t> </a:t>
            </a:r>
            <a:r>
              <a:rPr lang="en-US" sz="3200" dirty="0" err="1">
                <a:solidFill>
                  <a:srgbClr val="FF0000"/>
                </a:solidFill>
              </a:rPr>
              <a:t>tập</a:t>
            </a:r>
            <a:r>
              <a:rPr lang="en-US" sz="3200" dirty="0">
                <a:solidFill>
                  <a:srgbClr val="FF0000"/>
                </a:solidFill>
              </a:rPr>
              <a:t> </a:t>
            </a:r>
            <a:r>
              <a:rPr lang="en-US" sz="3200" dirty="0" err="1">
                <a:solidFill>
                  <a:srgbClr val="FF0000"/>
                </a:solidFill>
              </a:rPr>
              <a:t>thực</a:t>
            </a:r>
            <a:r>
              <a:rPr lang="en-US" sz="3200" dirty="0">
                <a:solidFill>
                  <a:srgbClr val="FF0000"/>
                </a:solidFill>
              </a:rPr>
              <a:t> </a:t>
            </a:r>
            <a:r>
              <a:rPr lang="en-US" sz="3200" dirty="0" err="1">
                <a:solidFill>
                  <a:srgbClr val="FF0000"/>
                </a:solidFill>
              </a:rPr>
              <a:t>hành</a:t>
            </a:r>
            <a:r>
              <a:rPr lang="en-US" sz="3200" dirty="0"/>
              <a:t>: </a:t>
            </a:r>
            <a:r>
              <a:rPr lang="en-US" sz="3200" dirty="0" err="1"/>
              <a:t>Áp</a:t>
            </a:r>
            <a:r>
              <a:rPr lang="en-US" sz="3200" dirty="0"/>
              <a:t> </a:t>
            </a:r>
            <a:r>
              <a:rPr lang="en-US" sz="3200" dirty="0" err="1"/>
              <a:t>dụng</a:t>
            </a:r>
            <a:r>
              <a:rPr lang="en-US" sz="3200" dirty="0"/>
              <a:t> </a:t>
            </a:r>
            <a:r>
              <a:rPr lang="en-US" sz="3200" dirty="0" err="1"/>
              <a:t>kiến</a:t>
            </a:r>
            <a:r>
              <a:rPr lang="en-US" sz="3200" dirty="0"/>
              <a:t> </a:t>
            </a:r>
            <a:r>
              <a:rPr lang="en-US" sz="3200" dirty="0" err="1"/>
              <a:t>thức</a:t>
            </a:r>
            <a:r>
              <a:rPr lang="en-US" sz="3200" dirty="0"/>
              <a:t> </a:t>
            </a:r>
            <a:r>
              <a:rPr lang="en-US" sz="3200" dirty="0" err="1"/>
              <a:t>vừa</a:t>
            </a:r>
            <a:r>
              <a:rPr lang="en-US" sz="3200" dirty="0"/>
              <a:t> </a:t>
            </a:r>
            <a:r>
              <a:rPr lang="en-US" sz="3200" dirty="0" err="1"/>
              <a:t>học</a:t>
            </a:r>
            <a:r>
              <a:rPr lang="en-US" sz="3200" dirty="0"/>
              <a:t> </a:t>
            </a:r>
            <a:r>
              <a:rPr lang="en-US" sz="3200" dirty="0" err="1"/>
              <a:t>để</a:t>
            </a:r>
            <a:r>
              <a:rPr lang="en-US" sz="3200" dirty="0"/>
              <a:t> </a:t>
            </a:r>
            <a:r>
              <a:rPr lang="en-US" sz="3200" dirty="0" err="1"/>
              <a:t>giải</a:t>
            </a:r>
            <a:r>
              <a:rPr lang="en-US" sz="3200" dirty="0"/>
              <a:t> </a:t>
            </a:r>
            <a:r>
              <a:rPr lang="en-US" sz="3200" dirty="0" err="1"/>
              <a:t>quyết</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bài</a:t>
            </a:r>
            <a:r>
              <a:rPr lang="en-US" sz="3200" dirty="0"/>
              <a:t> </a:t>
            </a:r>
            <a:r>
              <a:rPr lang="en-US" sz="3200" dirty="0" err="1"/>
              <a:t>tập</a:t>
            </a:r>
            <a:r>
              <a:rPr lang="en-US" sz="3200" dirty="0"/>
              <a:t>.</a:t>
            </a:r>
          </a:p>
          <a:p>
            <a:pPr marL="457200" indent="-457200"/>
            <a:r>
              <a:rPr lang="en-US" sz="3200" dirty="0">
                <a:solidFill>
                  <a:srgbClr val="FF0000"/>
                </a:solidFill>
              </a:rPr>
              <a:t>4. </a:t>
            </a:r>
            <a:r>
              <a:rPr lang="en-US" sz="3200" dirty="0" err="1">
                <a:solidFill>
                  <a:srgbClr val="FF0000"/>
                </a:solidFill>
              </a:rPr>
              <a:t>Vận</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thực</a:t>
            </a:r>
            <a:r>
              <a:rPr lang="en-US" sz="3200" dirty="0">
                <a:solidFill>
                  <a:srgbClr val="FF0000"/>
                </a:solidFill>
              </a:rPr>
              <a:t> </a:t>
            </a:r>
            <a:r>
              <a:rPr lang="en-US" sz="3200" dirty="0" err="1">
                <a:solidFill>
                  <a:srgbClr val="FF0000"/>
                </a:solidFill>
              </a:rPr>
              <a:t>tiễn</a:t>
            </a:r>
            <a:r>
              <a:rPr lang="en-US" sz="3200" dirty="0">
                <a:solidFill>
                  <a:srgbClr val="FF0000"/>
                </a:solidFill>
              </a:rPr>
              <a:t> (</a:t>
            </a:r>
            <a:r>
              <a:rPr lang="en-US" sz="3200" dirty="0" err="1">
                <a:solidFill>
                  <a:srgbClr val="FF0000"/>
                </a:solidFill>
              </a:rPr>
              <a:t>Thực</a:t>
            </a:r>
            <a:r>
              <a:rPr lang="en-US" sz="3200" dirty="0">
                <a:solidFill>
                  <a:srgbClr val="FF0000"/>
                </a:solidFill>
              </a:rPr>
              <a:t> </a:t>
            </a:r>
            <a:r>
              <a:rPr lang="en-US" sz="3200" dirty="0" err="1">
                <a:solidFill>
                  <a:srgbClr val="FF0000"/>
                </a:solidFill>
              </a:rPr>
              <a:t>hành</a:t>
            </a:r>
            <a:r>
              <a:rPr lang="en-US" sz="3200" dirty="0">
                <a:solidFill>
                  <a:srgbClr val="FF0000"/>
                </a:solidFill>
              </a:rPr>
              <a:t> </a:t>
            </a:r>
            <a:r>
              <a:rPr lang="en-US" sz="3200" dirty="0" err="1">
                <a:solidFill>
                  <a:srgbClr val="FF0000"/>
                </a:solidFill>
              </a:rPr>
              <a:t>chủ</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t>luyện</a:t>
            </a:r>
            <a:r>
              <a:rPr lang="en-US" sz="3200" dirty="0"/>
              <a:t> </a:t>
            </a:r>
            <a:r>
              <a:rPr lang="en-US" sz="3200" dirty="0" err="1"/>
              <a:t>tập</a:t>
            </a:r>
            <a:r>
              <a:rPr lang="en-US" sz="3200" dirty="0"/>
              <a:t>, </a:t>
            </a:r>
            <a:r>
              <a:rPr lang="en-US" sz="3200" dirty="0" err="1"/>
              <a:t>Áp</a:t>
            </a:r>
            <a:r>
              <a:rPr lang="en-US" sz="3200" dirty="0"/>
              <a:t> </a:t>
            </a:r>
            <a:r>
              <a:rPr lang="en-US" sz="3200" dirty="0" err="1"/>
              <a:t>dụng</a:t>
            </a:r>
            <a:r>
              <a:rPr lang="en-US" sz="3200" dirty="0"/>
              <a:t> </a:t>
            </a:r>
            <a:r>
              <a:rPr lang="en-US" sz="3200" dirty="0" err="1"/>
              <a:t>kiến</a:t>
            </a:r>
            <a:r>
              <a:rPr lang="en-US" sz="3200" dirty="0"/>
              <a:t> </a:t>
            </a:r>
            <a:r>
              <a:rPr lang="en-US" sz="3200" dirty="0" err="1"/>
              <a:t>thức</a:t>
            </a:r>
            <a:r>
              <a:rPr lang="en-US" sz="3200" dirty="0"/>
              <a:t> mới </a:t>
            </a:r>
            <a:r>
              <a:rPr lang="en-US" sz="3200" dirty="0" err="1"/>
              <a:t>vào</a:t>
            </a:r>
            <a:r>
              <a:rPr lang="en-US" sz="3200" dirty="0"/>
              <a:t> </a:t>
            </a:r>
            <a:r>
              <a:rPr lang="en-US" sz="3200" dirty="0" err="1"/>
              <a:t>giải</a:t>
            </a:r>
            <a:r>
              <a:rPr lang="en-US" sz="3200" dirty="0"/>
              <a:t> </a:t>
            </a:r>
            <a:r>
              <a:rPr lang="en-US" sz="3200" dirty="0" err="1"/>
              <a:t>quyết</a:t>
            </a:r>
            <a:r>
              <a:rPr lang="en-US" sz="3200" dirty="0"/>
              <a:t> </a:t>
            </a:r>
            <a:r>
              <a:rPr lang="en-US" sz="3200" dirty="0" err="1"/>
              <a:t>các</a:t>
            </a:r>
            <a:r>
              <a:rPr lang="en-US" sz="3200" dirty="0"/>
              <a:t> </a:t>
            </a:r>
            <a:r>
              <a:rPr lang="en-US" sz="3200" dirty="0" err="1"/>
              <a:t>tình</a:t>
            </a:r>
            <a:r>
              <a:rPr lang="en-US" sz="3200" dirty="0"/>
              <a:t> </a:t>
            </a:r>
            <a:r>
              <a:rPr lang="en-US" sz="3200" dirty="0" err="1"/>
              <a:t>huống</a:t>
            </a:r>
            <a:r>
              <a:rPr lang="en-US" sz="3200" dirty="0"/>
              <a:t> </a:t>
            </a:r>
            <a:r>
              <a:rPr lang="en-US" sz="3200" dirty="0" err="1"/>
              <a:t>thực</a:t>
            </a:r>
            <a:r>
              <a:rPr lang="en-US" sz="3200" dirty="0"/>
              <a:t> </a:t>
            </a:r>
            <a:r>
              <a:rPr lang="en-US" sz="3200" dirty="0" err="1"/>
              <a:t>tiễn</a:t>
            </a:r>
            <a:r>
              <a:rPr lang="en-US" sz="3200" dirty="0"/>
              <a:t> </a:t>
            </a:r>
            <a:r>
              <a:rPr lang="en-US" sz="3200" dirty="0" err="1"/>
              <a:t>của</a:t>
            </a:r>
            <a:r>
              <a:rPr lang="en-US" sz="3200" dirty="0"/>
              <a:t> </a:t>
            </a:r>
            <a:r>
              <a:rPr lang="en-US" sz="3200" dirty="0" err="1"/>
              <a:t>cuộc</a:t>
            </a:r>
            <a:r>
              <a:rPr lang="en-US" sz="3200" dirty="0"/>
              <a:t> </a:t>
            </a:r>
            <a:r>
              <a:rPr lang="en-US" sz="3200" dirty="0" err="1"/>
              <a:t>sống</a:t>
            </a:r>
            <a:r>
              <a:rPr lang="en-US" sz="3200" dirty="0"/>
              <a:t>.</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2390503" y="1082041"/>
            <a:ext cx="6788331"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6000" dirty="0">
                <a:solidFill>
                  <a:srgbClr val="FF0000"/>
                </a:solidFill>
                <a:latin typeface="Action Jackson" panose="00000400000000000000" pitchFamily="2" charset="0"/>
              </a:rPr>
              <a:t>A. Môn </a:t>
            </a:r>
            <a:r>
              <a:rPr lang="en-AU" sz="6000" dirty="0" err="1">
                <a:solidFill>
                  <a:srgbClr val="FF0000"/>
                </a:solidFill>
                <a:latin typeface="Action Jackson" panose="00000400000000000000" pitchFamily="2" charset="0"/>
              </a:rPr>
              <a:t>Toán</a:t>
            </a:r>
            <a:r>
              <a:rPr lang="en-US" sz="6000" dirty="0">
                <a:solidFill>
                  <a:srgbClr val="FF0000"/>
                </a:solidFill>
                <a:latin typeface="Action Jackson" panose="00000400000000000000" pitchFamily="2" charset="0"/>
              </a:rPr>
              <a:t/>
            </a:r>
            <a:br>
              <a:rPr lang="en-US" sz="6000" dirty="0">
                <a:solidFill>
                  <a:srgbClr val="FF0000"/>
                </a:solidFill>
                <a:latin typeface="Action Jackson" panose="00000400000000000000" pitchFamily="2" charset="0"/>
              </a:rPr>
            </a:br>
            <a:endParaRPr lang="en-US" sz="8800" dirty="0">
              <a:solidFill>
                <a:srgbClr val="FF0000"/>
              </a:solidFill>
              <a:latin typeface="Action Jackson" panose="00000400000000000000" pitchFamily="2" charset="0"/>
            </a:endParaRPr>
          </a:p>
        </p:txBody>
      </p:sp>
      <p:sp>
        <p:nvSpPr>
          <p:cNvPr id="4" name="Content Placeholder 2"/>
          <p:cNvSpPr>
            <a:spLocks/>
          </p:cNvSpPr>
          <p:nvPr/>
        </p:nvSpPr>
        <p:spPr bwMode="auto">
          <a:xfrm>
            <a:off x="-91440" y="1867990"/>
            <a:ext cx="12283439" cy="4472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Để </a:t>
            </a:r>
            <a:r>
              <a:rPr lang="vi-VN" sz="4000"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phát huy tính tích cực, chủ động, sáng tạo và vận dụng kiến thức, kĩ năng của người học</a:t>
            </a:r>
            <a:r>
              <a:rPr lang="vi-VN" sz="400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bồi dưỡng PP tự học, hứng thú học tập, kĩ năng hợp tác, làm việc nhóm và khả năng tư duy độc lập”,</a:t>
            </a:r>
            <a:r>
              <a:rPr lang="vi-VN" sz="4000" dirty="0">
                <a:latin typeface="Times New Roman" panose="02020603050405020304" pitchFamily="18" charset="0"/>
                <a:cs typeface="Times New Roman" panose="02020603050405020304" pitchFamily="18" charset="0"/>
              </a:rPr>
              <a:t> có thể góp phần “</a:t>
            </a:r>
            <a:r>
              <a:rPr lang="vi-VN" sz="4000" i="1" dirty="0">
                <a:latin typeface="Times New Roman" panose="02020603050405020304" pitchFamily="18" charset="0"/>
                <a:cs typeface="Times New Roman" panose="02020603050405020304" pitchFamily="18" charset="0"/>
              </a:rPr>
              <a:t>phát triển toàn diện NL và PC</a:t>
            </a:r>
            <a:r>
              <a:rPr lang="vi-VN" sz="4000" dirty="0">
                <a:latin typeface="Times New Roman" panose="02020603050405020304" pitchFamily="18" charset="0"/>
                <a:cs typeface="Times New Roman" panose="02020603050405020304" pitchFamily="18" charset="0"/>
              </a:rPr>
              <a:t>” của HS tiểu học, định hướng dạy học toán ở tiểu </a:t>
            </a:r>
            <a:r>
              <a:rPr lang="vi-VN" sz="4000" dirty="0">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Đổi</a:t>
            </a:r>
            <a:r>
              <a:rPr lang="en-US" sz="4000" u="sng" dirty="0">
                <a:solidFill>
                  <a:srgbClr val="FF0000"/>
                </a:solidFill>
                <a:latin typeface="Times New Roman" panose="02020603050405020304" pitchFamily="18" charset="0"/>
                <a:cs typeface="Times New Roman" panose="02020603050405020304" pitchFamily="18" charset="0"/>
              </a:rPr>
              <a:t> mới PP </a:t>
            </a:r>
            <a:r>
              <a:rPr lang="en-US" sz="4000" u="sng" dirty="0" err="1">
                <a:solidFill>
                  <a:srgbClr val="FF0000"/>
                </a:solidFill>
                <a:latin typeface="Times New Roman" panose="02020603050405020304" pitchFamily="18" charset="0"/>
                <a:cs typeface="Times New Roman" panose="02020603050405020304" pitchFamily="18" charset="0"/>
              </a:rPr>
              <a:t>dạy</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học</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toán</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bắt</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đầu</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từ</a:t>
            </a:r>
            <a:r>
              <a:rPr lang="en-US" sz="4000" u="sng" dirty="0">
                <a:solidFill>
                  <a:srgbClr val="FF0000"/>
                </a:solidFill>
                <a:latin typeface="Times New Roman" panose="02020603050405020304" pitchFamily="18" charset="0"/>
                <a:cs typeface="Times New Roman" panose="02020603050405020304" pitchFamily="18" charset="0"/>
              </a:rPr>
              <a:t>:</a:t>
            </a:r>
          </a:p>
          <a:p>
            <a:endParaRPr lang="en-GB"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094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0" y="1066800"/>
            <a:ext cx="12192000" cy="4991100"/>
          </a:xfrm>
          <a:prstGeom prst="rect">
            <a:avLst/>
          </a:prstGeom>
        </p:spPr>
        <p:txBody>
          <a:bodyPr>
            <a:noAutofit/>
          </a:bodyPr>
          <a:lstStyle/>
          <a:p>
            <a:pPr marL="0" indent="0">
              <a:buNone/>
            </a:pPr>
            <a:r>
              <a:rPr lang="vi-VN" sz="3200" b="1" dirty="0" smtClean="0">
                <a:solidFill>
                  <a:srgbClr val="820000"/>
                </a:solidFill>
              </a:rPr>
              <a:t>1</a:t>
            </a:r>
            <a:r>
              <a:rPr lang="vi-VN" sz="3200" b="1" dirty="0">
                <a:solidFill>
                  <a:srgbClr val="820000"/>
                </a:solidFill>
              </a:rPr>
              <a:t>.  Đổi mới lập kế hoạch bài dạy Toán</a:t>
            </a:r>
            <a:endParaRPr lang="vi-VN" sz="3200" dirty="0">
              <a:solidFill>
                <a:srgbClr val="820000"/>
              </a:solidFill>
            </a:endParaRPr>
          </a:p>
          <a:p>
            <a:r>
              <a:rPr lang="vi-VN" sz="3600" dirty="0">
                <a:latin typeface="Times New Roman" panose="02020603050405020304" pitchFamily="18" charset="0"/>
                <a:cs typeface="Times New Roman" panose="02020603050405020304" pitchFamily="18" charset="0"/>
              </a:rPr>
              <a:t>Giáo viên lập kế hoạch bài dạy Toán với tinh thần “dạy học là tổ chức cho học sinh hoạt động để tự tiếp thu kiến thức và phát triển năng lực”. Kế hoạch bài dạy không yêu cầu dài, ngắn, bao nhiêu cột, dòng nhưng phải đảm bảo yêu cầu vững chắc các kiến thức, các hoạt động cơ bản của tiết dạy, đảm bảo cung cấp kiến thức, rèn luyện kĩ  năng phù hợp với trình độ học sinh, nhất là  đối với học sinh là dân tộc thiểu số. Mục tiêu cần đạt cho từng đối tượng học sinh của lớp, những việc giáo viên cần phải làm, những yêu cầu cụ thể dành cho các nhóm học sinh khác nhau và phát triển năng lực học sinh theo yêu cầu.</a:t>
            </a:r>
          </a:p>
          <a:p>
            <a:pPr>
              <a:lnSpc>
                <a:spcPct val="130000"/>
              </a:lnSpc>
              <a:spcBef>
                <a:spcPts val="600"/>
              </a:spcBef>
              <a:buNone/>
              <a:defRPr/>
            </a:pPr>
            <a:r>
              <a:rPr lang="es-ES" b="1" i="1" dirty="0">
                <a:solidFill>
                  <a:srgbClr val="A40000"/>
                </a:solidFill>
                <a:latin typeface="Arial" charset="0"/>
                <a:cs typeface="Arial" charset="0"/>
              </a:rPr>
              <a:t>       </a:t>
            </a:r>
            <a:endParaRPr lang="en-US" dirty="0">
              <a:solidFill>
                <a:srgbClr val="002060"/>
              </a:solidFill>
              <a:latin typeface="Arial" charset="0"/>
              <a:cs typeface="Arial" charset="0"/>
            </a:endParaRPr>
          </a:p>
        </p:txBody>
      </p:sp>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92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defRPr/>
            </a:pPr>
            <a:r>
              <a:rPr lang="es-ES" altLang="en-US" sz="2800" b="1">
                <a:solidFill>
                  <a:srgbClr val="A40000"/>
                </a:solidFill>
                <a:latin typeface="Arial" pitchFamily="34" charset="0"/>
                <a:cs typeface="Arial" pitchFamily="34" charset="0"/>
              </a:rPr>
              <a:t>Định hướng đổi mới </a:t>
            </a:r>
            <a:r>
              <a:rPr lang="en-US" altLang="en-US" sz="2800" b="1">
                <a:solidFill>
                  <a:srgbClr val="A40000"/>
                </a:solidFill>
                <a:latin typeface="Arial" pitchFamily="34" charset="0"/>
                <a:cs typeface="Arial" pitchFamily="34" charset="0"/>
              </a:rPr>
              <a:t>phương pháp,</a:t>
            </a:r>
          </a:p>
          <a:p>
            <a:pPr algn="ctr">
              <a:defRPr/>
            </a:pPr>
            <a:r>
              <a:rPr lang="en-US" altLang="en-US" sz="2800" b="1">
                <a:solidFill>
                  <a:srgbClr val="A40000"/>
                </a:solidFill>
                <a:latin typeface="Arial" pitchFamily="34" charset="0"/>
                <a:cs typeface="Arial" pitchFamily="34" charset="0"/>
              </a:rPr>
              <a:t>     hình thức</a:t>
            </a:r>
            <a:r>
              <a:rPr lang="vi-VN" altLang="en-US" sz="2800" b="1">
                <a:solidFill>
                  <a:srgbClr val="A40000"/>
                </a:solidFill>
                <a:latin typeface="Arial" pitchFamily="34" charset="0"/>
                <a:cs typeface="Arial" pitchFamily="34" charset="0"/>
              </a:rPr>
              <a:t> </a:t>
            </a:r>
            <a:r>
              <a:rPr lang="en-US" altLang="en-US" sz="2800" b="1">
                <a:solidFill>
                  <a:srgbClr val="A40000"/>
                </a:solidFill>
                <a:latin typeface="Arial" pitchFamily="34" charset="0"/>
                <a:cs typeface="Arial" pitchFamily="34" charset="0"/>
              </a:rPr>
              <a:t>tổ chức dạy học</a:t>
            </a:r>
            <a:endParaRPr lang="en-US" altLang="en-US" sz="28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extLst>
      <p:ext uri="{BB962C8B-B14F-4D97-AF65-F5344CB8AC3E}">
        <p14:creationId xmlns:p14="http://schemas.microsoft.com/office/powerpoint/2010/main" val="1378147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r>
              <a:rPr lang="en-US" sz="3200" b="1">
                <a:solidFill>
                  <a:srgbClr val="0937C9"/>
                </a:solidFill>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306287"/>
            <a:ext cx="12192000" cy="5342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3200" b="1" dirty="0">
                <a:solidFill>
                  <a:srgbClr val="C00000"/>
                </a:solidFill>
                <a:latin typeface="Times New Roman" panose="02020603050405020304" pitchFamily="18" charset="0"/>
                <a:cs typeface="Times New Roman" panose="02020603050405020304" pitchFamily="18" charset="0"/>
              </a:rPr>
              <a:t>2. Chuẩn bị cho việc lập kế hoạch bài dạy</a:t>
            </a:r>
            <a:endParaRPr lang="vi-VN" sz="3200" dirty="0">
              <a:solidFill>
                <a:srgbClr val="C00000"/>
              </a:solidFill>
              <a:latin typeface="Times New Roman" panose="02020603050405020304" pitchFamily="18" charset="0"/>
              <a:cs typeface="Times New Roman" panose="02020603050405020304" pitchFamily="18" charset="0"/>
            </a:endParaRPr>
          </a:p>
          <a:p>
            <a:r>
              <a:rPr lang="vi-VN" sz="3200" i="1" dirty="0">
                <a:solidFill>
                  <a:schemeClr val="accent1">
                    <a:lumMod val="90000"/>
                    <a:lumOff val="10000"/>
                  </a:schemeClr>
                </a:solidFill>
                <a:latin typeface="Times New Roman" panose="02020603050405020304" pitchFamily="18" charset="0"/>
                <a:cs typeface="Times New Roman" panose="02020603050405020304" pitchFamily="18" charset="0"/>
              </a:rPr>
              <a:t>        </a:t>
            </a:r>
            <a:r>
              <a:rPr lang="vi-VN" sz="3200" b="1" dirty="0">
                <a:solidFill>
                  <a:schemeClr val="accent1">
                    <a:lumMod val="90000"/>
                    <a:lumOff val="10000"/>
                  </a:schemeClr>
                </a:solidFill>
                <a:latin typeface="Times New Roman" panose="02020603050405020304" pitchFamily="18" charset="0"/>
                <a:cs typeface="Times New Roman" panose="02020603050405020304" pitchFamily="18" charset="0"/>
              </a:rPr>
              <a:t>- </a:t>
            </a:r>
            <a:r>
              <a:rPr lang="vi-VN" sz="3200" dirty="0">
                <a:solidFill>
                  <a:schemeClr val="accent1">
                    <a:lumMod val="90000"/>
                    <a:lumOff val="10000"/>
                  </a:schemeClr>
                </a:solidFill>
                <a:latin typeface="Times New Roman" panose="02020603050405020304" pitchFamily="18" charset="0"/>
                <a:cs typeface="Times New Roman" panose="02020603050405020304" pitchFamily="18" charset="0"/>
              </a:rPr>
              <a:t>Kế hoạch bài dạy không còn kiểu giáo án mẫu như trước đây dùng chung cho mọi giáo viên.</a:t>
            </a:r>
          </a:p>
          <a:p>
            <a:r>
              <a:rPr lang="vi-VN" sz="3200" i="1" dirty="0">
                <a:solidFill>
                  <a:schemeClr val="accent1">
                    <a:lumMod val="90000"/>
                    <a:lumOff val="10000"/>
                  </a:schemeClr>
                </a:solidFill>
                <a:latin typeface="Times New Roman" panose="02020603050405020304" pitchFamily="18" charset="0"/>
                <a:cs typeface="Times New Roman" panose="02020603050405020304" pitchFamily="18" charset="0"/>
              </a:rPr>
              <a:t>        </a:t>
            </a:r>
            <a:r>
              <a:rPr lang="vi-VN" sz="3200" dirty="0">
                <a:solidFill>
                  <a:schemeClr val="accent1">
                    <a:lumMod val="90000"/>
                    <a:lumOff val="10000"/>
                  </a:schemeClr>
                </a:solidFill>
                <a:latin typeface="Times New Roman" panose="02020603050405020304" pitchFamily="18" charset="0"/>
                <a:cs typeface="Times New Roman" panose="02020603050405020304" pitchFamily="18" charset="0"/>
              </a:rPr>
              <a:t>- Giáo viên thật sự tâm huyết, cầu tiến, đổi mới trong Kế hoạch bài dạy môn học từng bài nên có một phần ghi những kinh nghiệm thành công, những nội dung cần điều chỉnh sau khi dạy hoc cũng như ghi các nhận xét với những học sinh nhằm làm cơ sở cho việc nhận xét đánh giá thường xuyên cho học sinh.</a:t>
            </a:r>
          </a:p>
          <a:p>
            <a:r>
              <a:rPr lang="vi-VN" sz="3200" i="1" dirty="0">
                <a:solidFill>
                  <a:schemeClr val="accent1">
                    <a:lumMod val="90000"/>
                    <a:lumOff val="10000"/>
                  </a:schemeClr>
                </a:solidFill>
                <a:latin typeface="Times New Roman" panose="02020603050405020304" pitchFamily="18" charset="0"/>
                <a:cs typeface="Times New Roman" panose="02020603050405020304" pitchFamily="18" charset="0"/>
              </a:rPr>
              <a:t>        </a:t>
            </a:r>
            <a:r>
              <a:rPr lang="vi-VN" sz="3200" dirty="0">
                <a:solidFill>
                  <a:schemeClr val="accent1">
                    <a:lumMod val="90000"/>
                    <a:lumOff val="10000"/>
                  </a:schemeClr>
                </a:solidFill>
                <a:latin typeface="Times New Roman" panose="02020603050405020304" pitchFamily="18" charset="0"/>
                <a:cs typeface="Times New Roman" panose="02020603050405020304" pitchFamily="18" charset="0"/>
              </a:rPr>
              <a:t>- Nói chung, kế hoạch bài dạy toán ghi lại cách tổ chức, hướng dẫn cho học sinh học trong một tiết dạy cụ thể, không phải là bài soạn nội dung để truyền thụ đến học sinh.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222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3200" b="1" dirty="0">
                <a:solidFill>
                  <a:srgbClr val="C00000"/>
                </a:solidFill>
                <a:latin typeface="Times New Roman" panose="02020603050405020304" pitchFamily="18" charset="0"/>
                <a:cs typeface="Times New Roman" panose="02020603050405020304" pitchFamily="18" charset="0"/>
              </a:rPr>
              <a:t>3. Kế hoạch bài dạy cần chỉ rõ vai trò, mối tương tác giữa các chủ thể (Giáo viên – Học sinh) trong tiết dạy.</a:t>
            </a:r>
            <a:endParaRPr lang="vi-VN" sz="3200" dirty="0">
              <a:solidFill>
                <a:srgbClr val="C00000"/>
              </a:solidFill>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a:t>
            </a:r>
            <a:r>
              <a:rPr lang="vi-VN" sz="3200" b="1" dirty="0">
                <a:solidFill>
                  <a:schemeClr val="accent6">
                    <a:lumMod val="60000"/>
                    <a:lumOff val="40000"/>
                  </a:schemeClr>
                </a:solidFill>
                <a:latin typeface="Times New Roman" panose="02020603050405020304" pitchFamily="18" charset="0"/>
                <a:cs typeface="Times New Roman" panose="02020603050405020304" pitchFamily="18" charset="0"/>
              </a:rPr>
              <a:t>Thể </a:t>
            </a:r>
            <a:r>
              <a:rPr lang="vi-VN" sz="3200" b="1" dirty="0">
                <a:solidFill>
                  <a:schemeClr val="accent6">
                    <a:lumMod val="60000"/>
                    <a:lumOff val="40000"/>
                  </a:schemeClr>
                </a:solidFill>
                <a:latin typeface="Times New Roman" panose="02020603050405020304" pitchFamily="18" charset="0"/>
                <a:cs typeface="Times New Roman" panose="02020603050405020304" pitchFamily="18" charset="0"/>
              </a:rPr>
              <a:t>hiện rõ mục tiêu bài dạy:</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Kiến thức cơ bản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Kĩ năng cơ bản.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Yêu cầu giáo dục phát triển.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Các </a:t>
            </a:r>
            <a:r>
              <a:rPr lang="en-US" sz="3200" dirty="0">
                <a:latin typeface="Times New Roman" panose="02020603050405020304" pitchFamily="18" charset="0"/>
                <a:cs typeface="Times New Roman" panose="02020603050405020304" pitchFamily="18" charset="0"/>
              </a:rPr>
              <a:t>NL - PC </a:t>
            </a:r>
            <a:r>
              <a:rPr lang="vi-VN" sz="3200" dirty="0">
                <a:latin typeface="Times New Roman" panose="02020603050405020304" pitchFamily="18" charset="0"/>
                <a:cs typeface="Times New Roman" panose="02020603050405020304" pitchFamily="18" charset="0"/>
              </a:rPr>
              <a:t>được </a:t>
            </a:r>
            <a:r>
              <a:rPr lang="vi-VN" sz="3200" dirty="0">
                <a:latin typeface="Times New Roman" panose="02020603050405020304" pitchFamily="18" charset="0"/>
                <a:cs typeface="Times New Roman" panose="02020603050405020304" pitchFamily="18" charset="0"/>
              </a:rPr>
              <a:t>hình thành và phát triển.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Về cơ bản, nội dung, chương trình, mục tiêu dạy học có yêu cầu đáp ứng 2 nhiệm vụ: Phổ cập cho các đối tượng học sinh trong lóp và phát triển cho các học sinh cao hơn.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Mục tiêu bài dạy thể hiện rõ tính phù hợp cho nhiều đối tượng.</a:t>
            </a:r>
          </a:p>
        </p:txBody>
      </p:sp>
    </p:spTree>
    <p:extLst>
      <p:ext uri="{BB962C8B-B14F-4D97-AF65-F5344CB8AC3E}">
        <p14:creationId xmlns:p14="http://schemas.microsoft.com/office/powerpoint/2010/main" val="988066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2800" b="1" dirty="0">
                <a:solidFill>
                  <a:srgbClr val="C00000"/>
                </a:solidFill>
                <a:latin typeface="Times New Roman" panose="02020603050405020304" pitchFamily="18" charset="0"/>
                <a:cs typeface="Times New Roman" panose="02020603050405020304" pitchFamily="18" charset="0"/>
              </a:rPr>
              <a:t>4. Quá trình tổ chức dạy- học</a:t>
            </a:r>
            <a:endParaRPr lang="vi-VN" sz="2800" dirty="0">
              <a:solidFill>
                <a:srgbClr val="C00000"/>
              </a:solidFill>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Bao gồm: Mỗi quy trình cần thể hiện:</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Phương pháp đặc trưng, trọng tâm – phương pháp phối hợp.</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Các hoạt động chủ yếu của Thầy và Trò (hình thức hoạt động, giải quyết nhiệm vụ nào? Yêu cầu của mỗi nhiệm vụ là gì? Hệ thống các lệnh hướng dẫn của Thầy và hoạt động đáp ứng của Trò …)</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VD: Giáo viên có thể cho nhóm 4 học sinh cùng tham gia hoạt động (hợp tác) để thực hiện việc xác định một nội dung học tập nào đó bằng phương pháp quan sát, so sánh, phân tích, quy nạp, … thông qua các lệnh điều khiển hoạt động cho học sinh để hướng dẫn học sinh phương pháp tiếp cận vấn đề, phương pháp học tập (phương pháp khác hình thức hoạt động ).</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Thể hiện sự hoạt động đồng bộ giữa Thầy với Trò, sự tương ứng giữa các hoạt động, sự hợp tác làm việc; sự theo dõi – kiểm soát; tư vấn thúc đẩy các hoạt động của cá nhân, nhóm, của cả lớp.</a:t>
            </a:r>
          </a:p>
        </p:txBody>
      </p:sp>
    </p:spTree>
    <p:extLst>
      <p:ext uri="{BB962C8B-B14F-4D97-AF65-F5344CB8AC3E}">
        <p14:creationId xmlns:p14="http://schemas.microsoft.com/office/powerpoint/2010/main" val="284296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quarter" idx="4294967295"/>
          </p:nvPr>
        </p:nvSpPr>
        <p:spPr>
          <a:xfrm>
            <a:off x="1981200" y="6356351"/>
            <a:ext cx="2133600" cy="365125"/>
          </a:xfrm>
          <a:prstGeom prst="rect">
            <a:avLst/>
          </a:prstGeom>
        </p:spPr>
        <p:txBody>
          <a:bodyPr/>
          <a:lstStyle/>
          <a:p>
            <a:pPr>
              <a:defRPr/>
            </a:pPr>
            <a:r>
              <a:rPr lang="en-US" dirty="0" smtClean="0"/>
              <a:t>10/8/2022</a:t>
            </a:r>
            <a:endParaRPr lang="en-US" dirty="0"/>
          </a:p>
        </p:txBody>
      </p:sp>
      <p:sp>
        <p:nvSpPr>
          <p:cNvPr id="11" name="Slide Number Placeholder 10"/>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2</a:t>
            </a:fld>
            <a:endParaRPr lang="en-US" altLang="vi-VN">
              <a:solidFill>
                <a:srgbClr val="898989"/>
              </a:solidFill>
              <a:latin typeface="Calibri" panose="020F0502020204030204" pitchFamily="34" charset="0"/>
            </a:endParaRPr>
          </a:p>
        </p:txBody>
      </p:sp>
      <p:sp>
        <p:nvSpPr>
          <p:cNvPr id="7" name="Rounded Rectangle 6"/>
          <p:cNvSpPr/>
          <p:nvPr/>
        </p:nvSpPr>
        <p:spPr>
          <a:xfrm>
            <a:off x="0" y="1386841"/>
            <a:ext cx="2155371" cy="4861559"/>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r>
              <a:rPr lang="en-US" sz="2800" b="1" kern="0" dirty="0">
                <a:solidFill>
                  <a:srgbClr val="FF0000"/>
                </a:solidFill>
                <a:latin typeface="Arian (Body)"/>
              </a:rPr>
              <a:t>NỘI</a:t>
            </a:r>
          </a:p>
          <a:p>
            <a:pPr algn="ctr">
              <a:lnSpc>
                <a:spcPct val="110000"/>
              </a:lnSpc>
              <a:spcBef>
                <a:spcPts val="600"/>
              </a:spcBef>
              <a:spcAft>
                <a:spcPts val="600"/>
              </a:spcAft>
              <a:defRPr/>
            </a:pPr>
            <a:r>
              <a:rPr lang="en-US" sz="2800" b="1" kern="0" dirty="0">
                <a:solidFill>
                  <a:srgbClr val="FF0000"/>
                </a:solidFill>
                <a:latin typeface="Arian (Body)"/>
              </a:rPr>
              <a:t>DUNG </a:t>
            </a:r>
          </a:p>
          <a:p>
            <a:pPr algn="ctr">
              <a:lnSpc>
                <a:spcPct val="110000"/>
              </a:lnSpc>
              <a:spcBef>
                <a:spcPts val="600"/>
              </a:spcBef>
              <a:spcAft>
                <a:spcPts val="600"/>
              </a:spcAft>
              <a:defRPr/>
            </a:pPr>
            <a:r>
              <a:rPr lang="en-US" sz="2800" b="1" kern="0" dirty="0">
                <a:solidFill>
                  <a:srgbClr val="FF0000"/>
                </a:solidFill>
                <a:latin typeface="Arian (Body)"/>
              </a:rPr>
              <a:t>TRÌNH </a:t>
            </a:r>
          </a:p>
          <a:p>
            <a:pPr algn="ctr">
              <a:lnSpc>
                <a:spcPct val="110000"/>
              </a:lnSpc>
              <a:spcBef>
                <a:spcPts val="600"/>
              </a:spcBef>
              <a:spcAft>
                <a:spcPts val="600"/>
              </a:spcAft>
              <a:defRPr/>
            </a:pPr>
            <a:r>
              <a:rPr lang="en-US" sz="2800" b="1" kern="0" dirty="0">
                <a:solidFill>
                  <a:srgbClr val="FF0000"/>
                </a:solidFill>
                <a:latin typeface="Arian (Body)"/>
              </a:rPr>
              <a:t>BÀY</a:t>
            </a:r>
            <a:endParaRPr lang="en-US" sz="2800" b="1" kern="0" dirty="0">
              <a:solidFill>
                <a:srgbClr val="FF0000"/>
              </a:solidFill>
              <a:latin typeface="Arian (Body)"/>
            </a:endParaRPr>
          </a:p>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endParaRPr lang="en-US" b="1" kern="0" dirty="0">
              <a:solidFill>
                <a:sysClr val="windowText" lastClr="000000"/>
              </a:solidFill>
              <a:latin typeface="Arian (Body)"/>
            </a:endParaRPr>
          </a:p>
        </p:txBody>
      </p:sp>
      <p:sp>
        <p:nvSpPr>
          <p:cNvPr id="9" name="Text Placeholder 2"/>
          <p:cNvSpPr txBox="1">
            <a:spLocks/>
          </p:cNvSpPr>
          <p:nvPr/>
        </p:nvSpPr>
        <p:spPr>
          <a:xfrm>
            <a:off x="0" y="0"/>
            <a:ext cx="10668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16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800" b="1" spc="300" dirty="0">
                <a:solidFill>
                  <a:srgbClr val="FF0000"/>
                </a:solidFill>
                <a:latin typeface="Arial" panose="020B0604020202020204" pitchFamily="34" charset="0"/>
                <a:cs typeface="Arial" panose="020B0604020202020204" pitchFamily="34" charset="0"/>
              </a:rPr>
              <a:t>TRƯỜNG TIỂU HỌC AN SƠN</a:t>
            </a:r>
            <a:endParaRPr lang="en-US" sz="2800" b="1" spc="300" dirty="0">
              <a:solidFill>
                <a:srgbClr val="FF0000"/>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2"/>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3"/>
          <a:srcRect/>
          <a:stretch>
            <a:fillRect/>
          </a:stretch>
        </p:blipFill>
        <p:spPr bwMode="auto">
          <a:xfrm>
            <a:off x="918754" y="-30480"/>
            <a:ext cx="1097280" cy="1082040"/>
          </a:xfrm>
          <a:prstGeom prst="rect">
            <a:avLst/>
          </a:prstGeom>
          <a:noFill/>
          <a:ln w="9525">
            <a:noFill/>
            <a:miter lim="800000"/>
            <a:headEnd/>
            <a:tailEnd/>
          </a:ln>
          <a:effectLst/>
        </p:spPr>
      </p:pic>
      <p:grpSp>
        <p:nvGrpSpPr>
          <p:cNvPr id="14" name="Group 13"/>
          <p:cNvGrpSpPr/>
          <p:nvPr/>
        </p:nvGrpSpPr>
        <p:grpSpPr>
          <a:xfrm>
            <a:off x="2621280" y="1216097"/>
            <a:ext cx="7589520" cy="1042526"/>
            <a:chOff x="672068" y="1"/>
            <a:chExt cx="6246914" cy="1042526"/>
          </a:xfrm>
        </p:grpSpPr>
        <p:sp>
          <p:nvSpPr>
            <p:cNvPr id="15" name="Round Same Side Corner Rectangle 14"/>
            <p:cNvSpPr/>
            <p:nvPr/>
          </p:nvSpPr>
          <p:spPr>
            <a:xfrm rot="5400000">
              <a:off x="3274262" y="-2602193"/>
              <a:ext cx="1042526" cy="6246914"/>
            </a:xfrm>
            <a:prstGeom prst="round2SameRect">
              <a:avLst/>
            </a:prstGeom>
            <a:solidFill>
              <a:schemeClr val="accent3">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672068" y="50893"/>
              <a:ext cx="6196022" cy="940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a:lnSpc>
                  <a:spcPct val="90000"/>
                </a:lnSpc>
                <a:spcBef>
                  <a:spcPts val="1000"/>
                </a:spcBef>
                <a:buClr>
                  <a:srgbClr val="2E7A40"/>
                </a:buClr>
                <a:defRPr/>
              </a:pPr>
              <a:r>
                <a:rPr lang="en-US" sz="2800" b="1" dirty="0">
                  <a:solidFill>
                    <a:srgbClr val="0937C9"/>
                  </a:solidFill>
                </a:rPr>
                <a:t>PHẨM CHẤT, NĂNG LỰC</a:t>
              </a:r>
              <a:endParaRPr lang="en-US" sz="2800" b="1" spc="300" dirty="0">
                <a:solidFill>
                  <a:srgbClr val="0937C9"/>
                </a:solidFill>
                <a:latin typeface="Arial" panose="020B0604020202020204" pitchFamily="34" charset="0"/>
                <a:cs typeface="Arial" panose="020B0604020202020204" pitchFamily="34" charset="0"/>
              </a:endParaRPr>
            </a:p>
          </p:txBody>
        </p:sp>
      </p:grpSp>
      <p:grpSp>
        <p:nvGrpSpPr>
          <p:cNvPr id="17" name="Group 16"/>
          <p:cNvGrpSpPr/>
          <p:nvPr/>
        </p:nvGrpSpPr>
        <p:grpSpPr>
          <a:xfrm>
            <a:off x="2621280" y="2587697"/>
            <a:ext cx="7589520" cy="1042526"/>
            <a:chOff x="672068" y="1"/>
            <a:chExt cx="6246914" cy="1042526"/>
          </a:xfrm>
        </p:grpSpPr>
        <p:sp>
          <p:nvSpPr>
            <p:cNvPr id="18" name="Round Same Side Corner Rectangle 17"/>
            <p:cNvSpPr/>
            <p:nvPr/>
          </p:nvSpPr>
          <p:spPr>
            <a:xfrm rot="5400000">
              <a:off x="3274262" y="-2602193"/>
              <a:ext cx="1042526" cy="6246914"/>
            </a:xfrm>
            <a:prstGeom prst="round2SameRect">
              <a:avLst/>
            </a:prstGeom>
            <a:solidFill>
              <a:schemeClr val="accent3">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 Same Side Corner Rectangle 4"/>
            <p:cNvSpPr/>
            <p:nvPr/>
          </p:nvSpPr>
          <p:spPr>
            <a:xfrm>
              <a:off x="672068" y="50893"/>
              <a:ext cx="6196022" cy="940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a:lnSpc>
                  <a:spcPct val="90000"/>
                </a:lnSpc>
                <a:spcBef>
                  <a:spcPts val="1000"/>
                </a:spcBef>
                <a:buClr>
                  <a:srgbClr val="2E7A40"/>
                </a:buClr>
                <a:defRPr/>
              </a:pPr>
              <a:r>
                <a:rPr lang="en-US" sz="2400" b="1" dirty="0">
                  <a:solidFill>
                    <a:srgbClr val="0937C9"/>
                  </a:solidFill>
                </a:rPr>
                <a:t>GIẢI PHÁP PHÁT TRIỂN PHẨM CHẤT, NĂNG LỰC</a:t>
              </a:r>
              <a:endParaRPr lang="en-US" sz="2400" b="1" spc="300" dirty="0">
                <a:solidFill>
                  <a:srgbClr val="0937C9"/>
                </a:solidFill>
                <a:latin typeface="Arial" panose="020B0604020202020204" pitchFamily="34" charset="0"/>
                <a:cs typeface="Arial" panose="020B0604020202020204" pitchFamily="34" charset="0"/>
              </a:endParaRPr>
            </a:p>
          </p:txBody>
        </p:sp>
      </p:grpSp>
      <p:grpSp>
        <p:nvGrpSpPr>
          <p:cNvPr id="21" name="Group 20"/>
          <p:cNvGrpSpPr/>
          <p:nvPr/>
        </p:nvGrpSpPr>
        <p:grpSpPr>
          <a:xfrm>
            <a:off x="2621280" y="5102297"/>
            <a:ext cx="7589520" cy="1042526"/>
            <a:chOff x="672068" y="1"/>
            <a:chExt cx="6246914" cy="1042526"/>
          </a:xfrm>
        </p:grpSpPr>
        <p:sp>
          <p:nvSpPr>
            <p:cNvPr id="22" name="Round Same Side Corner Rectangle 21"/>
            <p:cNvSpPr/>
            <p:nvPr/>
          </p:nvSpPr>
          <p:spPr>
            <a:xfrm rot="5400000">
              <a:off x="3274262" y="-2602193"/>
              <a:ext cx="1042526" cy="6246914"/>
            </a:xfrm>
            <a:prstGeom prst="round2SameRect">
              <a:avLst/>
            </a:prstGeom>
            <a:solidFill>
              <a:schemeClr val="accent3">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672068" y="50893"/>
              <a:ext cx="6196022" cy="940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a:r>
                <a:rPr lang="en-US" sz="2800" b="1">
                  <a:solidFill>
                    <a:srgbClr val="0937C9"/>
                  </a:solidFill>
                </a:rPr>
                <a:t>Quy trình chung </a:t>
              </a:r>
            </a:p>
            <a:p>
              <a:pPr algn="ctr"/>
              <a:r>
                <a:rPr lang="en-US" sz="2800" b="1">
                  <a:solidFill>
                    <a:srgbClr val="0937C9"/>
                  </a:solidFill>
                </a:rPr>
                <a:t>dạy học nhằm PT NL, PC HS</a:t>
              </a:r>
            </a:p>
          </p:txBody>
        </p:sp>
      </p:grpSp>
      <p:grpSp>
        <p:nvGrpSpPr>
          <p:cNvPr id="24" name="Group 23"/>
          <p:cNvGrpSpPr/>
          <p:nvPr/>
        </p:nvGrpSpPr>
        <p:grpSpPr>
          <a:xfrm>
            <a:off x="2621280" y="3745937"/>
            <a:ext cx="7589520" cy="1042526"/>
            <a:chOff x="137925" y="1"/>
            <a:chExt cx="6781057" cy="1042526"/>
          </a:xfrm>
        </p:grpSpPr>
        <p:sp>
          <p:nvSpPr>
            <p:cNvPr id="25" name="Round Same Side Corner Rectangle 24"/>
            <p:cNvSpPr/>
            <p:nvPr/>
          </p:nvSpPr>
          <p:spPr>
            <a:xfrm rot="5400000">
              <a:off x="3007191" y="-2869265"/>
              <a:ext cx="1042526" cy="6781057"/>
            </a:xfrm>
            <a:prstGeom prst="round2SameRect">
              <a:avLst/>
            </a:prstGeom>
            <a:solidFill>
              <a:schemeClr val="accent3">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4"/>
            <p:cNvSpPr/>
            <p:nvPr/>
          </p:nvSpPr>
          <p:spPr>
            <a:xfrm>
              <a:off x="137925" y="50893"/>
              <a:ext cx="6730165" cy="940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a:r>
                <a:rPr lang="es-ES" altLang="en-US" sz="2800" b="1" dirty="0" err="1">
                  <a:solidFill>
                    <a:srgbClr val="0937C9"/>
                  </a:solidFill>
                  <a:latin typeface="Arial" pitchFamily="34" charset="0"/>
                  <a:cs typeface="Arial" pitchFamily="34" charset="0"/>
                </a:rPr>
                <a:t>Định</a:t>
              </a:r>
              <a:r>
                <a:rPr lang="es-ES" altLang="en-US" sz="2800" b="1" dirty="0">
                  <a:solidFill>
                    <a:srgbClr val="0937C9"/>
                  </a:solidFill>
                  <a:latin typeface="Arial" pitchFamily="34" charset="0"/>
                  <a:cs typeface="Arial" pitchFamily="34" charset="0"/>
                </a:rPr>
                <a:t> </a:t>
              </a:r>
              <a:r>
                <a:rPr lang="es-ES" altLang="en-US" sz="2800" b="1" dirty="0" err="1">
                  <a:solidFill>
                    <a:srgbClr val="0937C9"/>
                  </a:solidFill>
                  <a:latin typeface="Arial" pitchFamily="34" charset="0"/>
                  <a:cs typeface="Arial" pitchFamily="34" charset="0"/>
                </a:rPr>
                <a:t>hướng</a:t>
              </a:r>
              <a:r>
                <a:rPr lang="es-ES" altLang="en-US" sz="2800" b="1" dirty="0">
                  <a:solidFill>
                    <a:srgbClr val="0937C9"/>
                  </a:solidFill>
                  <a:latin typeface="Arial" pitchFamily="34" charset="0"/>
                  <a:cs typeface="Arial" pitchFamily="34" charset="0"/>
                </a:rPr>
                <a:t> </a:t>
              </a:r>
              <a:r>
                <a:rPr lang="es-ES" altLang="en-US" sz="2800" b="1" dirty="0" err="1">
                  <a:solidFill>
                    <a:srgbClr val="0937C9"/>
                  </a:solidFill>
                  <a:latin typeface="Arial" pitchFamily="34" charset="0"/>
                  <a:cs typeface="Arial" pitchFamily="34" charset="0"/>
                </a:rPr>
                <a:t>đổi</a:t>
              </a:r>
              <a:r>
                <a:rPr lang="es-ES" altLang="en-US" sz="2800" b="1" dirty="0">
                  <a:solidFill>
                    <a:srgbClr val="0937C9"/>
                  </a:solidFill>
                  <a:latin typeface="Arial" pitchFamily="34" charset="0"/>
                  <a:cs typeface="Arial" pitchFamily="34" charset="0"/>
                </a:rPr>
                <a:t> </a:t>
              </a:r>
              <a:r>
                <a:rPr lang="es-ES" altLang="en-US" sz="2800" b="1" dirty="0" err="1">
                  <a:solidFill>
                    <a:srgbClr val="0937C9"/>
                  </a:solidFill>
                  <a:latin typeface="Arial" pitchFamily="34" charset="0"/>
                  <a:cs typeface="Arial" pitchFamily="34" charset="0"/>
                </a:rPr>
                <a:t>mới</a:t>
              </a:r>
              <a:r>
                <a:rPr lang="es-E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phương</a:t>
              </a: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pháp</a:t>
              </a:r>
              <a:r>
                <a:rPr lang="en-US" altLang="en-US" sz="2800" b="1" dirty="0">
                  <a:solidFill>
                    <a:srgbClr val="0937C9"/>
                  </a:solidFill>
                  <a:latin typeface="Arial" pitchFamily="34" charset="0"/>
                  <a:cs typeface="Arial" pitchFamily="34" charset="0"/>
                </a:rPr>
                <a:t>,</a:t>
              </a:r>
            </a:p>
            <a:p>
              <a:pPr algn="ct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hình</a:t>
              </a: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thức</a:t>
              </a:r>
              <a:r>
                <a:rPr lang="vi-VN"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tổ</a:t>
              </a: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chức</a:t>
              </a: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dạy</a:t>
              </a:r>
              <a:r>
                <a:rPr lang="en-US" altLang="en-US" sz="2800" b="1" dirty="0">
                  <a:solidFill>
                    <a:srgbClr val="0937C9"/>
                  </a:solidFill>
                  <a:latin typeface="Arial" pitchFamily="34" charset="0"/>
                  <a:cs typeface="Arial" pitchFamily="34" charset="0"/>
                </a:rPr>
                <a:t> </a:t>
              </a:r>
              <a:r>
                <a:rPr lang="en-US" altLang="en-US" sz="2800" b="1" dirty="0" err="1">
                  <a:solidFill>
                    <a:srgbClr val="0937C9"/>
                  </a:solidFill>
                  <a:latin typeface="Arial" pitchFamily="34" charset="0"/>
                  <a:cs typeface="Arial" pitchFamily="34" charset="0"/>
                </a:rPr>
                <a:t>học</a:t>
              </a:r>
              <a:endParaRPr lang="en-US" altLang="en-US" sz="2800" b="1" dirty="0">
                <a:solidFill>
                  <a:srgbClr val="0937C9"/>
                </a:solidFill>
                <a:latin typeface="Arial" pitchFamily="34" charset="0"/>
                <a:cs typeface="Arial" pitchFamily="34" charset="0"/>
              </a:endParaRPr>
            </a:p>
          </p:txBody>
        </p:sp>
      </p:gr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2800" b="1" dirty="0">
                <a:solidFill>
                  <a:srgbClr val="C00000"/>
                </a:solidFill>
                <a:latin typeface="Times New Roman" panose="02020603050405020304" pitchFamily="18" charset="0"/>
                <a:cs typeface="Times New Roman" panose="02020603050405020304" pitchFamily="18" charset="0"/>
              </a:rPr>
              <a:t>5. Nội dung chính kế hoạch bài dạy Toán</a:t>
            </a:r>
            <a:endParaRPr lang="vi-VN" sz="2800" dirty="0">
              <a:solidFill>
                <a:srgbClr val="C00000"/>
              </a:solidFill>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 Hoạt động 1: Hoạt động sư phạm hoặc khởi động, kết nối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Tổ chức, thiết lập môi trường làm việc, quan trọng là chuẩn bị tâm thế, tư thế cho học sinh bắt đầu học toán.</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Tổ chức kiểm tra, có thể tái hiện kiến thức cũ đã học hoặc lồng ghép tùy giáo viên; đánh giá nhiệm vụ học tập (tổng quát, toàn diện, không chỉ thiên về kiến thức, kĩ năng cơ bản).</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Tổ chức kiểm tra sự chuẩn bị của học sinh.</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Giáo viên chuẩn bị đồ dùng dạy học, bảng lớp, giới thiệu bài học mới.</a:t>
            </a:r>
          </a:p>
          <a:p>
            <a:r>
              <a:rPr lang="vi-VN" sz="2800" i="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 . Hoạt động 2: Khám phá</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Giúp học sinh khám phá nội dung kiến thức mới và cơ bản.</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Ơ hoạt động này, giáo viên lên kế hoạch đầy đủ (bao gồm: tiến trình các bước dạy, phương pháp chủ yếu, hoạt động của Thầy và Trò, sử dụng các phương tiện, công cụ dạy học; hệ thống lệnh điều hành các hoạt động, … )</a:t>
            </a:r>
          </a:p>
          <a:p>
            <a:pPr>
              <a:defRPr/>
            </a:pPr>
            <a:endParaRPr lang="vi-VN" sz="24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95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3200" b="1" dirty="0">
                <a:latin typeface="Times New Roman" panose="02020603050405020304" pitchFamily="18" charset="0"/>
                <a:cs typeface="Times New Roman" panose="02020603050405020304" pitchFamily="18" charset="0"/>
              </a:rPr>
              <a:t>c). Hoạt động 3: Hoạt động luyện tập cơ bản</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Mục đích chủ yếu là tạo sự nối kết giữa kiến thức vừa khám phá với luyện tập đơn giản.</a:t>
            </a:r>
          </a:p>
          <a:p>
            <a:r>
              <a:rPr lang="vi-VN" sz="2800" dirty="0">
                <a:latin typeface="Times New Roman" panose="02020603050405020304" pitchFamily="18" charset="0"/>
                <a:cs typeface="Times New Roman" panose="02020603050405020304" pitchFamily="18" charset="0"/>
              </a:rPr>
              <a:t>- Ở hoạt động này, giáo viên chỉ cần nêu các lệnh điều hành:</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Nêu nhiệm vụ tổng quát</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Yêu cầu cần thực hiện.</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VD:</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Nhiệm vụ tổng quát: thực hiện bài tập số …… trang ……</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Yêu cầu:</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Hình thức hoạt động: Hoạt động theo nhóm … (2, 3, 4, …)</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Tìm hiểu đề bài</a:t>
            </a:r>
            <a:r>
              <a:rPr lang="vi-VN" sz="24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hững đặc điểm cơ bản của đề bài và tìm phương pháp giải.</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Hình thức hoạt động: nhóm 2:</a:t>
            </a: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Trao đổi cách làm, kết quả, đánh giá kết quả lẫn nhau.</a:t>
            </a:r>
          </a:p>
          <a:p>
            <a:pPr>
              <a:defRPr/>
            </a:pPr>
            <a:endParaRPr lang="vi-VN" sz="36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127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1615440" y="1021081"/>
            <a:ext cx="884682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i="1" dirty="0"/>
              <a:t> </a:t>
            </a:r>
            <a:r>
              <a:rPr lang="vi-VN" sz="3200" b="1" dirty="0">
                <a:latin typeface="Times New Roman" panose="02020603050405020304" pitchFamily="18" charset="0"/>
                <a:cs typeface="Times New Roman" panose="02020603050405020304" pitchFamily="18" charset="0"/>
              </a:rPr>
              <a:t>d). Hoạt động 4: Hoạt động luyện tập thực hành</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Mục đích chủ yếu là giúp học sinh vận dụng kiến thức, kĩ năng đã nắm bắt ở hoạt động 2, 3 vào những nội dung luyện tập, những tình huống khác nhau ở mức độ cao hơn.</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Ở hoạt động này, giáo viên cũng chỉ nêu các lệnh điều hành như ở hoạt động 3.</a:t>
            </a:r>
          </a:p>
          <a:p>
            <a:r>
              <a:rPr lang="vi-VN" sz="3200" dirty="0">
                <a:latin typeface="Times New Roman" panose="02020603050405020304" pitchFamily="18" charset="0"/>
                <a:cs typeface="Times New Roman" panose="02020603050405020304" pitchFamily="18" charset="0"/>
              </a:rPr>
              <a:t>Nhưng có dự kiến thêm về số lượng bài thực hành cho các đối tượng khác nhau (theo mục tiêu hoàn thành khác nhau).</a:t>
            </a:r>
          </a:p>
          <a:p>
            <a:pPr>
              <a:defRPr/>
            </a:pPr>
            <a:endParaRPr lang="vi-VN" sz="36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10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i="1" dirty="0">
                <a:solidFill>
                  <a:srgbClr val="3F3F3F"/>
                </a:solidFill>
                <a:latin typeface="Tahoma" panose="020B0604030504040204" pitchFamily="34" charset="0"/>
              </a:rPr>
              <a:t> </a:t>
            </a:r>
            <a:r>
              <a:rPr lang="en-US" sz="3200" b="1" dirty="0">
                <a:solidFill>
                  <a:srgbClr val="C00000"/>
                </a:solidFill>
                <a:latin typeface="Times New Roman" panose="02020603050405020304" pitchFamily="18" charset="0"/>
                <a:cs typeface="Times New Roman" panose="02020603050405020304" pitchFamily="18" charset="0"/>
              </a:rPr>
              <a:t>e</a:t>
            </a:r>
            <a:r>
              <a:rPr lang="vi-VN"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Hoạt động nối tiếp sau tiết học</a:t>
            </a:r>
            <a:endParaRPr lang="vi-VN" sz="3200" dirty="0">
              <a:solidFill>
                <a:srgbClr val="C00000"/>
              </a:solidFill>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Mục đích chủ yếu: Tạo cơ hội cho các em gắn các nội dung đã học vào hoạt động thực tiễn, thích ứng và tự lực hoặc tự xây dựng kế hoạch hợp tác (với anh chị, cha mẹ hoặc bạn bè hoặc với những điều kiện khác nhau, …)</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Ở hoạt động này GV nên có bảng hướng dẫn thực hiện công việc:</a:t>
            </a:r>
          </a:p>
          <a:p>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VD: Tìm hiểu vấn đề này ở từ điển (tên, nhà xuất bản), hoặc tìm hiểu vấn đề này thêm ở tạp chí, tập san, chuyên san … ở thư viện, tiệm sách; hoặc ở website ……; hoặc sưu tầm các mẫu vật có ở vườn nhà, …… nên ghi chép những nội dung quan sát được; nên nhờ sự cộng tác của anh chị, người thân, bạn bè, ……</a:t>
            </a:r>
          </a:p>
          <a:p>
            <a:pPr>
              <a:defRPr/>
            </a:pPr>
            <a:endParaRPr lang="vi-VN" sz="48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55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54480" y="102108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5400" dirty="0">
                <a:solidFill>
                  <a:srgbClr val="FF0000"/>
                </a:solidFill>
                <a:latin typeface="Action Jackson" panose="00000400000000000000" pitchFamily="2" charset="0"/>
              </a:rPr>
              <a:t>B</a:t>
            </a:r>
            <a:r>
              <a:rPr lang="en-AU" sz="5400" dirty="0">
                <a:solidFill>
                  <a:srgbClr val="FF0000"/>
                </a:solidFill>
                <a:latin typeface="Action Jackson" panose="00000400000000000000" pitchFamily="2" charset="0"/>
              </a:rPr>
              <a:t>. Môn TIẾNG VIỆT</a:t>
            </a:r>
            <a:r>
              <a:rPr lang="en-US" sz="6000" dirty="0">
                <a:solidFill>
                  <a:srgbClr val="FF0000"/>
                </a:solidFill>
                <a:latin typeface="Action Jackson" panose="00000400000000000000" pitchFamily="2" charset="0"/>
              </a:rPr>
              <a:t/>
            </a:r>
            <a:br>
              <a:rPr lang="en-US" sz="6000" dirty="0">
                <a:solidFill>
                  <a:srgbClr val="FF0000"/>
                </a:solidFill>
                <a:latin typeface="Action Jackson" panose="00000400000000000000" pitchFamily="2" charset="0"/>
              </a:rPr>
            </a:br>
            <a:endParaRPr lang="en-US" sz="8800" dirty="0">
              <a:solidFill>
                <a:srgbClr val="FF0000"/>
              </a:solidFill>
              <a:latin typeface="Action Jackson" panose="00000400000000000000" pitchFamily="2" charset="0"/>
            </a:endParaRPr>
          </a:p>
        </p:txBody>
      </p:sp>
      <p:sp>
        <p:nvSpPr>
          <p:cNvPr id="4" name="Content Placeholder 2"/>
          <p:cNvSpPr>
            <a:spLocks/>
          </p:cNvSpPr>
          <p:nvPr/>
        </p:nvSpPr>
        <p:spPr bwMode="auto">
          <a:xfrm>
            <a:off x="0" y="1711235"/>
            <a:ext cx="12191999" cy="5329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solidFill>
                  <a:srgbClr val="3F3F3F"/>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Dạy học Tiếng Việt theo định hướng phát triển năng lực cho học sinh là thông qua môn học, học sinh có khả năng kết hợp một cách linh hoạt và có tổ chức </a:t>
            </a:r>
            <a:r>
              <a:rPr lang="en-US" sz="3200" dirty="0">
                <a:latin typeface="Times New Roman" panose="02020603050405020304" pitchFamily="18" charset="0"/>
                <a:cs typeface="Times New Roman" panose="02020603050405020304" pitchFamily="18" charset="0"/>
              </a:rPr>
              <a:t>KT-KN</a:t>
            </a:r>
            <a:r>
              <a:rPr lang="vi-VN" sz="3200" dirty="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thái độ, tình cảm, động cơ cá nhân,… nhằm đáp ứng hiệu quả một số yêu cầu phức hợp của hoạt động trong một số hoàn cảnh nhất định. Các năng lực đặc thù của môn học gồm: năng lực giao tiếp tiếng Việt và năng lực thưởng thức văn học/cảm thụ thẩm mỹ. Ngoài ra, học sinh cũng cần được phát huy các năng lực khác như: năng lực giải quyết vấn đề, giao tiếp, sáng tạo, hợp tác, tự quản bản thân,…</a:t>
            </a:r>
          </a:p>
          <a:p>
            <a:r>
              <a:rPr lang="vi-VN" sz="3200" dirty="0">
                <a:latin typeface="Times New Roman" panose="02020603050405020304" pitchFamily="18" charset="0"/>
                <a:cs typeface="Times New Roman" panose="02020603050405020304" pitchFamily="18" charset="0"/>
              </a:rPr>
              <a:t>Để phát huy </a:t>
            </a:r>
            <a:r>
              <a:rPr lang="en-US" sz="3200" dirty="0">
                <a:latin typeface="Times New Roman" panose="02020603050405020304" pitchFamily="18" charset="0"/>
                <a:cs typeface="Times New Roman" panose="02020603050405020304" pitchFamily="18" charset="0"/>
              </a:rPr>
              <a:t>NL PC </a:t>
            </a:r>
            <a:r>
              <a:rPr lang="vi-VN" sz="3200" dirty="0">
                <a:latin typeface="Times New Roman" panose="02020603050405020304" pitchFamily="18" charset="0"/>
                <a:cs typeface="Times New Roman" panose="02020603050405020304" pitchFamily="18" charset="0"/>
              </a:rPr>
              <a:t>của </a:t>
            </a:r>
            <a:r>
              <a:rPr lang="vi-VN" sz="3200" dirty="0">
                <a:latin typeface="Times New Roman" panose="02020603050405020304" pitchFamily="18" charset="0"/>
                <a:cs typeface="Times New Roman" panose="02020603050405020304" pitchFamily="18" charset="0"/>
              </a:rPr>
              <a:t>học sinh cần đổi mới phương pháp dạy học, như sau:</a:t>
            </a:r>
          </a:p>
          <a:p>
            <a:pPr>
              <a:defRPr/>
            </a:pPr>
            <a:endParaRPr lang="en-GB" sz="66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78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i="1" dirty="0">
                <a:solidFill>
                  <a:srgbClr val="3F3F3F"/>
                </a:solidFill>
                <a:latin typeface="Tahoma" panose="020B0604030504040204" pitchFamily="34" charset="0"/>
              </a:rPr>
              <a:t> </a:t>
            </a:r>
            <a:r>
              <a:rPr lang="vi-VN" sz="2400" b="1" i="1" dirty="0">
                <a:solidFill>
                  <a:srgbClr val="0070C0"/>
                </a:solidFill>
                <a:latin typeface="Times New Roman" panose="02020603050405020304" pitchFamily="18" charset="0"/>
                <a:cs typeface="Times New Roman" panose="02020603050405020304" pitchFamily="18" charset="0"/>
              </a:rPr>
              <a:t>Một là: Đổi mới từ cách dạy truyền thống thiên về đọc chép sang cách dạy đọc-hiểu</a:t>
            </a:r>
            <a:endParaRPr lang="vi-VN" sz="2400" b="1" dirty="0">
              <a:solidFill>
                <a:srgbClr val="0070C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Cách </a:t>
            </a:r>
            <a:r>
              <a:rPr lang="vi-VN" sz="2400" dirty="0">
                <a:latin typeface="Times New Roman" panose="02020603050405020304" pitchFamily="18" charset="0"/>
                <a:cs typeface="Times New Roman" panose="02020603050405020304" pitchFamily="18" charset="0"/>
              </a:rPr>
              <a:t>dạy đọc hiểu giúp học sinh biết cách đọc, cách tiếp cận, khám phá nội dung và nghệ thuật của văn bản theo các mức độ khác nhau từ đọc đúng, đọc thông đến đọc hiểu, từ đọc tái hiện sang đọc sáng tạo, khơi dậy ở học sinh khả năng liên tưởng, tưởng tượng, giúp học sinh thực sự được đắm mình trong thế giới văn chương. </a:t>
            </a:r>
            <a:r>
              <a:rPr lang="vi-VN" sz="2400" dirty="0">
                <a:latin typeface="Times New Roman" panose="02020603050405020304" pitchFamily="18" charset="0"/>
                <a:cs typeface="Times New Roman" panose="02020603050405020304" pitchFamily="18" charset="0"/>
              </a:rPr>
              <a:t>Từ đó, khơi dậy ở các em tình cảm mang tính thẩm mỹ, biết hướng tới giá trị chân-thiện-mĩ.</a:t>
            </a:r>
          </a:p>
          <a:p>
            <a:r>
              <a:rPr lang="vi-VN" sz="2400" dirty="0">
                <a:latin typeface="Times New Roman" panose="02020603050405020304" pitchFamily="18" charset="0"/>
                <a:cs typeface="Times New Roman" panose="02020603050405020304" pitchFamily="18" charset="0"/>
              </a:rPr>
              <a:t>Học sinh có thể được phát huy năng lực đọc - hiểu các văn bản theo đặc trưng thể loại, các loại văn bản chứa phương tiện biểu đạt như sơ đồ, bảng biểu…</a:t>
            </a:r>
          </a:p>
          <a:p>
            <a:r>
              <a:rPr lang="vi-VN" sz="2400" dirty="0">
                <a:latin typeface="Times New Roman" panose="02020603050405020304" pitchFamily="18" charset="0"/>
                <a:cs typeface="Times New Roman" panose="02020603050405020304" pitchFamily="18" charset="0"/>
              </a:rPr>
              <a:t>Việc dạy đọc hiểu không chỉ rèn luyện cho học sinh năng lực đọc - hiểu mà còn rèn luyện năng lực tạo lập văn bản đặc biệt là năn g lực viết sáng tạo. Tức là học sinh có khả năng trình bày, thể hiện suy nghĩ, cảm nhận của bản thân trước đối tượng, vấn đề đặt ra. Điều này sẽ hạn chế được hiện tượng học sinh học hết lớp 12 vẫn chưa có khả năng tự tạo lập được văn bản theo yêu cầu như văn bản hành chính (đơn xin nghỉ học, đơn xin kết nạp đoàn…).</a:t>
            </a:r>
          </a:p>
          <a:p>
            <a:pPr>
              <a:defRPr/>
            </a:pPr>
            <a:endParaRPr lang="vi-VN" sz="48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147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i="1" dirty="0">
                <a:solidFill>
                  <a:srgbClr val="3F3F3F"/>
                </a:solidFill>
                <a:latin typeface="Tahoma" panose="020B0604030504040204" pitchFamily="34" charset="0"/>
              </a:rPr>
              <a:t> </a:t>
            </a:r>
            <a:r>
              <a:rPr lang="vi-VN" sz="2400" b="1" i="1" dirty="0">
                <a:solidFill>
                  <a:srgbClr val="0070C0"/>
                </a:solidFill>
                <a:latin typeface="Times New Roman" panose="02020603050405020304" pitchFamily="18" charset="0"/>
                <a:cs typeface="Times New Roman" panose="02020603050405020304" pitchFamily="18" charset="0"/>
              </a:rPr>
              <a:t>Hai là: Dạy học tích hợp</a:t>
            </a:r>
            <a:r>
              <a:rPr lang="vi-VN" sz="2400" b="1" dirty="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t>
            </a:r>
            <a:r>
              <a:rPr lang="vi-VN" sz="2400" dirty="0" smtClean="0">
                <a:latin typeface="Times New Roman" panose="02020603050405020304" pitchFamily="18" charset="0"/>
                <a:cs typeface="Times New Roman" panose="02020603050405020304" pitchFamily="18" charset="0"/>
              </a:rPr>
              <a:t>à </a:t>
            </a:r>
            <a:r>
              <a:rPr lang="vi-VN" sz="2400" dirty="0">
                <a:latin typeface="Times New Roman" panose="02020603050405020304" pitchFamily="18" charset="0"/>
                <a:cs typeface="Times New Roman" panose="02020603050405020304" pitchFamily="18" charset="0"/>
              </a:rPr>
              <a:t>tổ chức nội dung dạy học của giáo viên sao cho học sinh có thể huy động nội dung, kiến thức, kĩ năng thuộc nhiều lĩnh vực khác nhau nhằm giải quyết các nhiệm vụ học tập, thông qua đó hình thành kiến thức, kĩ năng, từ đó phát triển được các năng lực cần thiết.</a:t>
            </a:r>
          </a:p>
          <a:p>
            <a:r>
              <a:rPr lang="vi-VN" sz="2400" dirty="0">
                <a:latin typeface="Times New Roman" panose="02020603050405020304" pitchFamily="18" charset="0"/>
                <a:cs typeface="Times New Roman" panose="02020603050405020304" pitchFamily="18" charset="0"/>
              </a:rPr>
              <a:t>Dạy học tích hợp diễn ra ở ba phân môn Tập Làm văn, tiếng Việt đọc hiểu. Có thể tích hợp ba phân môn hoặc tích hợp môn Ngữ văn với các môn học khác như Lịch sử, Địa lý, âm nhạc, Mĩ thuật, Ngoài giờ lên lớp, tích hợp giữa kiến thức trong sách vở với kiến thức thực tiễn cuộc sống.</a:t>
            </a:r>
          </a:p>
          <a:p>
            <a:r>
              <a:rPr lang="vi-VN" sz="2400" dirty="0">
                <a:latin typeface="Times New Roman" panose="02020603050405020304" pitchFamily="18" charset="0"/>
                <a:cs typeface="Times New Roman" panose="02020603050405020304" pitchFamily="18" charset="0"/>
              </a:rPr>
              <a:t>Để phát huy tối đa hiệu quả giờ học, ta có thể sử dụng những phương pháp tích cực như:</a:t>
            </a:r>
          </a:p>
          <a:p>
            <a:r>
              <a:rPr lang="vi-VN" sz="2400" dirty="0">
                <a:latin typeface="Times New Roman" panose="02020603050405020304" pitchFamily="18" charset="0"/>
                <a:cs typeface="Times New Roman" panose="02020603050405020304" pitchFamily="18" charset="0"/>
              </a:rPr>
              <a:t>- Đóng vai: có thể cho học sinh đóng vai các nhân vật trong tác phẩm tự sự, kịch hoặc xử lý một tình huống giao tiếp giả định…</a:t>
            </a:r>
          </a:p>
          <a:p>
            <a:r>
              <a:rPr lang="vi-VN" sz="2400" dirty="0">
                <a:latin typeface="Times New Roman" panose="02020603050405020304" pitchFamily="18" charset="0"/>
                <a:cs typeface="Times New Roman" panose="02020603050405020304" pitchFamily="18" charset="0"/>
              </a:rPr>
              <a:t>- Dạy học theo dự án: tạo điều kiện cho học sinh thực hiện nhiệm vụ phức hợp giữa lý thuyết và thực tiễn. Theo đó, học sinh phải tự lực cao trong quá trình học tập từ việc xác định mục tiêu, lập kế hoạch đến việc thực hiện dự án, kiểm tra kết quả…</a:t>
            </a:r>
          </a:p>
          <a:p>
            <a:pPr>
              <a:defRPr/>
            </a:pPr>
            <a:endParaRPr lang="vi-VN" sz="54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362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400" b="1" spc="300">
              <a:solidFill>
                <a:srgbClr val="FF0000"/>
              </a:solidFill>
              <a:latin typeface="Arial" panose="020B0604020202020204" pitchFamily="34" charset="0"/>
              <a:cs typeface="Arial" panose="020B0604020202020204" pitchFamily="34" charset="0"/>
            </a:endParaRPr>
          </a:p>
          <a:p>
            <a:pPr algn="ctr">
              <a:defRPr/>
            </a:pPr>
            <a:r>
              <a:rPr lang="en-US" sz="3200" b="1">
                <a:solidFill>
                  <a:srgbClr val="0937C9"/>
                </a:solidFill>
                <a:latin typeface="Calibri"/>
              </a:rPr>
              <a:t>Dạy học theo định hướng PTNL</a:t>
            </a:r>
            <a:endParaRPr lang="en-US" altLang="en-US" sz="3200" b="1" dirty="0">
              <a:solidFill>
                <a:srgbClr val="A40000"/>
              </a:solidFill>
              <a:latin typeface="Arial" pitchFamily="34" charset="0"/>
              <a:cs typeface="Arial"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479280" y="0"/>
            <a:ext cx="112776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
        <p:nvSpPr>
          <p:cNvPr id="8" name="Content Placeholder 2"/>
          <p:cNvSpPr>
            <a:spLocks/>
          </p:cNvSpPr>
          <p:nvPr/>
        </p:nvSpPr>
        <p:spPr bwMode="auto">
          <a:xfrm>
            <a:off x="0" y="1021081"/>
            <a:ext cx="12192000" cy="583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vi-VN" sz="2800" i="1" dirty="0">
                <a:solidFill>
                  <a:srgbClr val="3F3F3F"/>
                </a:solidFill>
                <a:latin typeface="Times New Roman" panose="02020603050405020304" pitchFamily="18" charset="0"/>
                <a:cs typeface="Times New Roman" panose="02020603050405020304" pitchFamily="18" charset="0"/>
              </a:rPr>
              <a:t> </a:t>
            </a:r>
            <a:r>
              <a:rPr lang="vi-VN" sz="3200" dirty="0">
                <a:solidFill>
                  <a:srgbClr val="3F3F3F"/>
                </a:solidFill>
                <a:latin typeface="Times New Roman" panose="02020603050405020304" pitchFamily="18" charset="0"/>
                <a:cs typeface="Times New Roman" panose="02020603050405020304" pitchFamily="18" charset="0"/>
              </a:rPr>
              <a:t>- </a:t>
            </a:r>
            <a:r>
              <a:rPr lang="vi-VN" sz="3200" dirty="0">
                <a:solidFill>
                  <a:srgbClr val="3F3F3F"/>
                </a:solidFill>
                <a:latin typeface="Times New Roman" panose="02020603050405020304" pitchFamily="18" charset="0"/>
                <a:cs typeface="Times New Roman" panose="02020603050405020304" pitchFamily="18" charset="0"/>
              </a:rPr>
              <a:t>Trải nghiệm thực tế, sáng tạo: Học sinh được trải nghiệm thực tế những địa điểm liên quan đến bài học, theo đó sẽ tự rút ra kiến thức cho bản thân…</a:t>
            </a:r>
          </a:p>
          <a:p>
            <a:pPr>
              <a:defRPr/>
            </a:pPr>
            <a:r>
              <a:rPr lang="vi-VN" sz="3200" dirty="0">
                <a:solidFill>
                  <a:srgbClr val="3F3F3F"/>
                </a:solidFill>
                <a:latin typeface="Times New Roman" panose="02020603050405020304" pitchFamily="18" charset="0"/>
                <a:cs typeface="Times New Roman" panose="02020603050405020304" pitchFamily="18" charset="0"/>
              </a:rPr>
              <a:t>Như vậy, để có thể dạy học môn Tiếng Việt theo hướng phát triển năng lực, đòi hỏi giáo viên phải có năng lực chuyên môn, năng lực phương pháp, năng lực xã hội, năng lực cá thể. Giáo viên không chỉ là người nắm chắc văn bản, kiến thức cần truyền thụ mà cần có khả năng định hướng, dẫn dắt học sinh giải quyết các vấn đề trong thực tiễn; đặc biệt trong xây dựng câu hỏi định hướng cho học sinh chuẩn bị bài, tránh phụ thuộc quá nhiều vào câu hỏi trong sách giáo khoa.</a:t>
            </a:r>
          </a:p>
          <a:p>
            <a:pPr>
              <a:defRPr/>
            </a:pPr>
            <a:endParaRPr lang="vi-VN" sz="48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2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91440" y="1619795"/>
            <a:ext cx="12283439" cy="472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solidFill>
                  <a:srgbClr val="3F3F3F"/>
                </a:solidFill>
                <a:latin typeface="Times New Roman" panose="02020603050405020304" pitchFamily="18"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cs typeface="Times New Roman" panose="02020603050405020304" pitchFamily="18" charset="0"/>
              </a:rPr>
              <a:t>Để </a:t>
            </a:r>
            <a:r>
              <a:rPr lang="vi-VN" sz="2800" dirty="0">
                <a:solidFill>
                  <a:schemeClr val="tx1">
                    <a:lumMod val="50000"/>
                  </a:schemeClr>
                </a:solidFill>
                <a:latin typeface="Times New Roman" panose="02020603050405020304" pitchFamily="18" charset="0"/>
                <a:cs typeface="Times New Roman" panose="02020603050405020304" pitchFamily="18" charset="0"/>
              </a:rPr>
              <a:t>“</a:t>
            </a:r>
            <a:r>
              <a:rPr lang="vi-VN" sz="2800" i="1" dirty="0">
                <a:solidFill>
                  <a:schemeClr val="tx1">
                    <a:lumMod val="50000"/>
                  </a:schemeClr>
                </a:solidFill>
                <a:latin typeface="Times New Roman" panose="02020603050405020304" pitchFamily="18" charset="0"/>
                <a:cs typeface="Times New Roman" panose="02020603050405020304" pitchFamily="18" charset="0"/>
              </a:rPr>
              <a:t>phát huy tính tích cực, chủ động, sáng tạo và vận dụng kiến thức, kĩ năng của người </a:t>
            </a:r>
            <a:r>
              <a:rPr lang="vi-VN" sz="2800" i="1" dirty="0">
                <a:solidFill>
                  <a:schemeClr val="tx1">
                    <a:lumMod val="50000"/>
                  </a:schemeClr>
                </a:solidFill>
                <a:latin typeface="Times New Roman" panose="02020603050405020304" pitchFamily="18" charset="0"/>
                <a:cs typeface="Times New Roman" panose="02020603050405020304" pitchFamily="18" charset="0"/>
              </a:rPr>
              <a:t>học</a:t>
            </a:r>
            <a:r>
              <a:rPr lang="vi-VN" sz="2800" dirty="0">
                <a:solidFill>
                  <a:schemeClr val="tx1">
                    <a:lumMod val="50000"/>
                  </a:schemeClr>
                </a:solidFill>
                <a:latin typeface="Times New Roman" panose="02020603050405020304" pitchFamily="18" charset="0"/>
                <a:cs typeface="Times New Roman" panose="02020603050405020304" pitchFamily="18" charset="0"/>
              </a:rPr>
              <a:t>”</a:t>
            </a:r>
            <a:r>
              <a:rPr lang="en-US" sz="28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với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môn</a:t>
            </a:r>
            <a:r>
              <a:rPr lang="en-US" sz="2800" dirty="0">
                <a:solidFill>
                  <a:schemeClr val="tx1">
                    <a:lumMod val="50000"/>
                  </a:schemeClr>
                </a:solidFill>
                <a:latin typeface="Times New Roman" panose="02020603050405020304" pitchFamily="18" charset="0"/>
                <a:cs typeface="Times New Roman" panose="02020603050405020304" pitchFamily="18" charset="0"/>
              </a:rPr>
              <a:t> TN&amp;XH </a:t>
            </a:r>
            <a:r>
              <a:rPr lang="en-US" sz="2800" dirty="0" err="1">
                <a:solidFill>
                  <a:schemeClr val="tx1">
                    <a:lumMod val="50000"/>
                  </a:schemeClr>
                </a:solidFill>
                <a:latin typeface="Times New Roman" panose="02020603050405020304" pitchFamily="18" charset="0"/>
                <a:cs typeface="Times New Roman" panose="02020603050405020304" pitchFamily="18" charset="0"/>
              </a:rPr>
              <a:t>Lớp</a:t>
            </a:r>
            <a:r>
              <a:rPr lang="en-US" sz="2800" dirty="0">
                <a:solidFill>
                  <a:schemeClr val="tx1">
                    <a:lumMod val="50000"/>
                  </a:schemeClr>
                </a:solidFill>
                <a:latin typeface="Times New Roman" panose="02020603050405020304" pitchFamily="18" charset="0"/>
                <a:cs typeface="Times New Roman" panose="02020603050405020304" pitchFamily="18" charset="0"/>
              </a:rPr>
              <a:t> 1, 2. </a:t>
            </a:r>
            <a:r>
              <a:rPr lang="en-US" sz="2800" dirty="0" err="1">
                <a:solidFill>
                  <a:schemeClr val="tx1">
                    <a:lumMod val="50000"/>
                  </a:schemeClr>
                </a:solidFill>
                <a:latin typeface="Times New Roman" panose="02020603050405020304" pitchFamily="18" charset="0"/>
                <a:cs typeface="Times New Roman" panose="02020603050405020304" pitchFamily="18" charset="0"/>
              </a:rPr>
              <a:t>Đổi</a:t>
            </a:r>
            <a:r>
              <a:rPr lang="en-US" sz="2800" dirty="0">
                <a:solidFill>
                  <a:schemeClr val="tx1">
                    <a:lumMod val="50000"/>
                  </a:schemeClr>
                </a:solidFill>
                <a:latin typeface="Times New Roman" panose="02020603050405020304" pitchFamily="18" charset="0"/>
                <a:cs typeface="Times New Roman" panose="02020603050405020304" pitchFamily="18" charset="0"/>
              </a:rPr>
              <a:t> mới về:</a:t>
            </a:r>
          </a:p>
          <a:p>
            <a:r>
              <a:rPr lang="en-US" sz="2800" b="1" i="1" dirty="0">
                <a:solidFill>
                  <a:srgbClr val="820000"/>
                </a:solidFill>
                <a:latin typeface="Times New Roman" panose="02020603050405020304" pitchFamily="18" charset="0"/>
                <a:cs typeface="Times New Roman" panose="02020603050405020304" pitchFamily="18" charset="0"/>
              </a:rPr>
              <a:t>a.</a:t>
            </a:r>
            <a:r>
              <a:rPr lang="vi-VN" sz="2800" b="1" i="1" dirty="0">
                <a:solidFill>
                  <a:srgbClr val="820000"/>
                </a:solidFill>
                <a:latin typeface="Times New Roman" panose="02020603050405020304" pitchFamily="18" charset="0"/>
                <a:cs typeface="Times New Roman" panose="02020603050405020304" pitchFamily="18" charset="0"/>
              </a:rPr>
              <a:t> </a:t>
            </a:r>
            <a:r>
              <a:rPr lang="en-US" sz="2800" b="1" i="1" dirty="0" err="1">
                <a:solidFill>
                  <a:srgbClr val="820000"/>
                </a:solidFill>
                <a:latin typeface="Times New Roman" panose="02020603050405020304" pitchFamily="18" charset="0"/>
                <a:cs typeface="Times New Roman" panose="02020603050405020304" pitchFamily="18" charset="0"/>
              </a:rPr>
              <a:t>Mục</a:t>
            </a:r>
            <a:r>
              <a:rPr lang="en-US" sz="2800" b="1" i="1" dirty="0">
                <a:solidFill>
                  <a:srgbClr val="820000"/>
                </a:solidFill>
                <a:latin typeface="Times New Roman" panose="02020603050405020304" pitchFamily="18" charset="0"/>
                <a:cs typeface="Times New Roman" panose="02020603050405020304" pitchFamily="18" charset="0"/>
              </a:rPr>
              <a:t> </a:t>
            </a:r>
            <a:r>
              <a:rPr lang="en-US" sz="2800" b="1" i="1" dirty="0" err="1">
                <a:solidFill>
                  <a:srgbClr val="820000"/>
                </a:solidFill>
                <a:latin typeface="Times New Roman" panose="02020603050405020304" pitchFamily="18" charset="0"/>
                <a:cs typeface="Times New Roman" panose="02020603050405020304" pitchFamily="18" charset="0"/>
              </a:rPr>
              <a:t>tiêu</a:t>
            </a:r>
            <a:r>
              <a:rPr lang="en-US" sz="2800" b="1" i="1" dirty="0">
                <a:solidFill>
                  <a:srgbClr val="820000"/>
                </a:solidFill>
                <a:latin typeface="Times New Roman" panose="02020603050405020304" pitchFamily="18" charset="0"/>
                <a:cs typeface="Times New Roman" panose="02020603050405020304" pitchFamily="18" charset="0"/>
              </a:rPr>
              <a:t> </a:t>
            </a:r>
            <a:r>
              <a:rPr lang="en-US" sz="2800" b="1" i="1" dirty="0" err="1">
                <a:solidFill>
                  <a:srgbClr val="820000"/>
                </a:solidFill>
                <a:latin typeface="Times New Roman" panose="02020603050405020304" pitchFamily="18" charset="0"/>
                <a:cs typeface="Times New Roman" panose="02020603050405020304" pitchFamily="18" charset="0"/>
              </a:rPr>
              <a:t>bài</a:t>
            </a:r>
            <a:r>
              <a:rPr lang="en-US" sz="2800" b="1" i="1" dirty="0">
                <a:solidFill>
                  <a:srgbClr val="820000"/>
                </a:solidFill>
                <a:latin typeface="Times New Roman" panose="02020603050405020304" pitchFamily="18" charset="0"/>
                <a:cs typeface="Times New Roman" panose="02020603050405020304" pitchFamily="18" charset="0"/>
              </a:rPr>
              <a:t> </a:t>
            </a:r>
            <a:r>
              <a:rPr lang="en-US" sz="2800" b="1" i="1" dirty="0" err="1">
                <a:solidFill>
                  <a:srgbClr val="820000"/>
                </a:solidFill>
                <a:latin typeface="Times New Roman" panose="02020603050405020304" pitchFamily="18" charset="0"/>
                <a:cs typeface="Times New Roman" panose="02020603050405020304" pitchFamily="18" charset="0"/>
              </a:rPr>
              <a:t>học</a:t>
            </a:r>
            <a:endParaRPr lang="vi-VN" sz="2800" b="1" dirty="0">
              <a:solidFill>
                <a:srgbClr val="820000"/>
              </a:solidFill>
              <a:latin typeface="Times New Roman" panose="02020603050405020304" pitchFamily="18" charset="0"/>
              <a:cs typeface="Times New Roman" panose="02020603050405020304" pitchFamily="18" charset="0"/>
            </a:endParaRPr>
          </a:p>
          <a:p>
            <a:r>
              <a:rPr lang="vi-VN"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a:solidFill>
                  <a:schemeClr val="tx1">
                    <a:lumMod val="50000"/>
                  </a:schemeClr>
                </a:solidFill>
                <a:latin typeface="Times New Roman" panose="02020603050405020304" pitchFamily="18" charset="0"/>
                <a:cs typeface="Times New Roman" panose="02020603050405020304" pitchFamily="18" charset="0"/>
              </a:rPr>
              <a:t>D</a:t>
            </a:r>
            <a:r>
              <a:rPr lang="vi-VN" sz="2800" dirty="0">
                <a:solidFill>
                  <a:schemeClr val="tx1">
                    <a:lumMod val="50000"/>
                  </a:schemeClr>
                </a:solidFill>
                <a:latin typeface="Times New Roman" panose="02020603050405020304" pitchFamily="18" charset="0"/>
                <a:cs typeface="Times New Roman" panose="02020603050405020304" pitchFamily="18" charset="0"/>
              </a:rPr>
              <a:t>iễn đạt mục tiêu theo yêu cầu của người học.</a:t>
            </a:r>
          </a:p>
          <a:p>
            <a:r>
              <a:rPr lang="vi-VN"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a:solidFill>
                  <a:schemeClr val="tx1">
                    <a:lumMod val="50000"/>
                  </a:schemeClr>
                </a:solidFill>
                <a:latin typeface="Times New Roman" panose="02020603050405020304" pitchFamily="18" charset="0"/>
                <a:cs typeface="Times New Roman" panose="02020603050405020304" pitchFamily="18" charset="0"/>
              </a:rPr>
              <a:t>X</a:t>
            </a:r>
            <a:r>
              <a:rPr lang="vi-VN" sz="2800" dirty="0">
                <a:solidFill>
                  <a:schemeClr val="tx1">
                    <a:lumMod val="50000"/>
                  </a:schemeClr>
                </a:solidFill>
                <a:latin typeface="Times New Roman" panose="02020603050405020304" pitchFamily="18" charset="0"/>
                <a:cs typeface="Times New Roman" panose="02020603050405020304" pitchFamily="18" charset="0"/>
              </a:rPr>
              <a:t>ác định những mục tiêu thích đáng (quan trọng, thiết thực, phù hợp, khả thi)</a:t>
            </a:r>
          </a:p>
          <a:p>
            <a:r>
              <a:rPr lang="vi-VN"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a:solidFill>
                  <a:schemeClr val="tx1">
                    <a:lumMod val="50000"/>
                  </a:schemeClr>
                </a:solidFill>
                <a:latin typeface="Times New Roman" panose="02020603050405020304" pitchFamily="18" charset="0"/>
                <a:cs typeface="Times New Roman" panose="02020603050405020304" pitchFamily="18" charset="0"/>
              </a:rPr>
              <a:t>D</a:t>
            </a:r>
            <a:r>
              <a:rPr lang="vi-VN" sz="2800" dirty="0">
                <a:solidFill>
                  <a:schemeClr val="tx1">
                    <a:lumMod val="50000"/>
                  </a:schemeClr>
                </a:solidFill>
                <a:latin typeface="Times New Roman" panose="02020603050405020304" pitchFamily="18" charset="0"/>
                <a:cs typeface="Times New Roman" panose="02020603050405020304" pitchFamily="18" charset="0"/>
              </a:rPr>
              <a:t>iễn đạt bằng động từ hành động đơn nghĩa và tập trung vào kết quả.</a:t>
            </a:r>
          </a:p>
          <a:p>
            <a:r>
              <a:rPr lang="vi-VN" sz="2800" dirty="0">
                <a:solidFill>
                  <a:schemeClr val="tx1">
                    <a:lumMod val="50000"/>
                  </a:schemeClr>
                </a:solidFill>
                <a:latin typeface="Times New Roman" panose="02020603050405020304" pitchFamily="18" charset="0"/>
                <a:cs typeface="Times New Roman" panose="02020603050405020304" pitchFamily="18" charset="0"/>
              </a:rPr>
              <a:t>- Kết quả mong đợi tôi diễn tả dưới dạng hành vi có thể quan sát thấy được.</a:t>
            </a:r>
          </a:p>
          <a:p>
            <a:r>
              <a:rPr lang="vi-VN"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a:solidFill>
                  <a:schemeClr val="tx1">
                    <a:lumMod val="50000"/>
                  </a:schemeClr>
                </a:solidFill>
                <a:latin typeface="Times New Roman" panose="02020603050405020304" pitchFamily="18" charset="0"/>
                <a:cs typeface="Times New Roman" panose="02020603050405020304" pitchFamily="18" charset="0"/>
              </a:rPr>
              <a:t>X</a:t>
            </a:r>
            <a:r>
              <a:rPr lang="vi-VN" sz="2800" dirty="0">
                <a:solidFill>
                  <a:schemeClr val="tx1">
                    <a:lumMod val="50000"/>
                  </a:schemeClr>
                </a:solidFill>
                <a:latin typeface="Times New Roman" panose="02020603050405020304" pitchFamily="18" charset="0"/>
                <a:cs typeface="Times New Roman" panose="02020603050405020304" pitchFamily="18" charset="0"/>
              </a:rPr>
              <a:t>ác </a:t>
            </a:r>
            <a:r>
              <a:rPr lang="vi-VN" sz="2800" dirty="0">
                <a:solidFill>
                  <a:schemeClr val="tx1">
                    <a:lumMod val="50000"/>
                  </a:schemeClr>
                </a:solidFill>
                <a:latin typeface="Times New Roman" panose="02020603050405020304" pitchFamily="18" charset="0"/>
                <a:cs typeface="Times New Roman" panose="02020603050405020304" pitchFamily="18" charset="0"/>
              </a:rPr>
              <a:t>định rõ thời gian, điều kiện thực hiện.</a:t>
            </a:r>
          </a:p>
          <a:p>
            <a:r>
              <a:rPr lang="vi-VN" sz="2800" dirty="0">
                <a:solidFill>
                  <a:schemeClr val="tx1">
                    <a:lumMod val="50000"/>
                  </a:schemeClr>
                </a:solidFill>
                <a:latin typeface="Times New Roman" panose="02020603050405020304" pitchFamily="18" charset="0"/>
                <a:cs typeface="Times New Roman" panose="02020603050405020304" pitchFamily="18" charset="0"/>
              </a:rPr>
              <a:t>- Mục tiêu tôi xác định luôn phải phù hợp với đối tượng học sinh (trình độ hiện có của học sinh).</a:t>
            </a:r>
          </a:p>
          <a:p>
            <a:pPr>
              <a:defRPr/>
            </a:pPr>
            <a:endParaRPr lang="en-US" sz="4000" u="sng" dirty="0">
              <a:solidFill>
                <a:srgbClr val="FF0000"/>
              </a:solidFill>
              <a:latin typeface="Times New Roman" panose="02020603050405020304" pitchFamily="18" charset="0"/>
              <a:cs typeface="Times New Roman" panose="02020603050405020304" pitchFamily="18" charset="0"/>
            </a:endParaRPr>
          </a:p>
          <a:p>
            <a:pPr>
              <a:defRPr/>
            </a:pPr>
            <a:endParaRPr lang="en-GB" sz="66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884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0" y="1082041"/>
            <a:ext cx="1219200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dirty="0">
                <a:solidFill>
                  <a:srgbClr val="C00000"/>
                </a:solidFill>
                <a:latin typeface="Action Jackson" panose="00000400000000000000" pitchFamily="2" charset="0"/>
              </a:rPr>
              <a:t>B</a:t>
            </a:r>
            <a:r>
              <a:rPr lang="en-AU" dirty="0">
                <a:solidFill>
                  <a:srgbClr val="C00000"/>
                </a:solidFill>
                <a:latin typeface="Action Jackson" panose="00000400000000000000" pitchFamily="2" charset="0"/>
              </a:rPr>
              <a:t>. Môn TỰ NHIÊN VÀ XÃ HỘI</a:t>
            </a:r>
            <a:r>
              <a:rPr lang="en-US" dirty="0">
                <a:solidFill>
                  <a:srgbClr val="C00000"/>
                </a:solidFill>
                <a:latin typeface="Action Jackson" panose="00000400000000000000" pitchFamily="2" charset="0"/>
              </a:rPr>
              <a:t/>
            </a:r>
            <a:br>
              <a:rPr lang="en-US" dirty="0">
                <a:solidFill>
                  <a:srgbClr val="C00000"/>
                </a:solidFill>
                <a:latin typeface="Action Jackson" panose="00000400000000000000" pitchFamily="2" charset="0"/>
              </a:rPr>
            </a:br>
            <a:endParaRPr lang="en-US" sz="6600" dirty="0">
              <a:solidFill>
                <a:srgbClr val="C00000"/>
              </a:solidFill>
              <a:latin typeface="Action Jackson" panose="00000400000000000000" pitchFamily="2" charset="0"/>
            </a:endParaRPr>
          </a:p>
        </p:txBody>
      </p:sp>
      <p:sp>
        <p:nvSpPr>
          <p:cNvPr id="4" name="Content Placeholder 2"/>
          <p:cNvSpPr>
            <a:spLocks/>
          </p:cNvSpPr>
          <p:nvPr/>
        </p:nvSpPr>
        <p:spPr bwMode="auto">
          <a:xfrm>
            <a:off x="0" y="1619795"/>
            <a:ext cx="12191999" cy="472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800" dirty="0">
                <a:solidFill>
                  <a:srgbClr val="820000"/>
                </a:solidFill>
                <a:latin typeface="Times New Roman" panose="02020603050405020304" pitchFamily="18" charset="0"/>
                <a:cs typeface="Times New Roman" panose="02020603050405020304" pitchFamily="18" charset="0"/>
              </a:rPr>
              <a:t>b</a:t>
            </a:r>
            <a:r>
              <a:rPr lang="en-US" sz="3600" dirty="0">
                <a:solidFill>
                  <a:srgbClr val="820000"/>
                </a:solidFill>
                <a:latin typeface="Times New Roman" panose="02020603050405020304" pitchFamily="18" charset="0"/>
                <a:cs typeface="Times New Roman" panose="02020603050405020304" pitchFamily="18" charset="0"/>
              </a:rPr>
              <a:t>. </a:t>
            </a:r>
            <a:r>
              <a:rPr lang="en-US" sz="2800" b="1" dirty="0" err="1">
                <a:solidFill>
                  <a:srgbClr val="820000"/>
                </a:solidFill>
                <a:latin typeface="Times New Roman" panose="02020603050405020304" pitchFamily="18" charset="0"/>
                <a:cs typeface="Times New Roman" panose="02020603050405020304" pitchFamily="18" charset="0"/>
              </a:rPr>
              <a:t>Phối</a:t>
            </a:r>
            <a:r>
              <a:rPr lang="en-US" sz="2800" b="1" dirty="0">
                <a:solidFill>
                  <a:srgbClr val="820000"/>
                </a:solidFill>
                <a:latin typeface="Times New Roman" panose="02020603050405020304" pitchFamily="18" charset="0"/>
                <a:cs typeface="Times New Roman" panose="02020603050405020304" pitchFamily="18" charset="0"/>
              </a:rPr>
              <a:t> </a:t>
            </a:r>
            <a:r>
              <a:rPr lang="en-US" sz="2800" b="1" dirty="0" err="1">
                <a:solidFill>
                  <a:srgbClr val="820000"/>
                </a:solidFill>
                <a:latin typeface="Times New Roman" panose="02020603050405020304" pitchFamily="18" charset="0"/>
                <a:cs typeface="Times New Roman" panose="02020603050405020304" pitchFamily="18" charset="0"/>
              </a:rPr>
              <a:t>hợp</a:t>
            </a:r>
            <a:r>
              <a:rPr lang="en-US" sz="2800" b="1" dirty="0">
                <a:solidFill>
                  <a:srgbClr val="820000"/>
                </a:solidFill>
                <a:latin typeface="Times New Roman" panose="02020603050405020304" pitchFamily="18" charset="0"/>
                <a:cs typeface="Times New Roman" panose="02020603050405020304" pitchFamily="18" charset="0"/>
              </a:rPr>
              <a:t> </a:t>
            </a:r>
            <a:r>
              <a:rPr lang="en-US" sz="2800" b="1" dirty="0" err="1">
                <a:solidFill>
                  <a:srgbClr val="820000"/>
                </a:solidFill>
                <a:latin typeface="Times New Roman" panose="02020603050405020304" pitchFamily="18" charset="0"/>
                <a:cs typeface="Times New Roman" panose="02020603050405020304" pitchFamily="18" charset="0"/>
              </a:rPr>
              <a:t>các</a:t>
            </a:r>
            <a:r>
              <a:rPr lang="en-US" sz="2800" b="1" dirty="0">
                <a:solidFill>
                  <a:srgbClr val="820000"/>
                </a:solidFill>
                <a:latin typeface="Times New Roman" panose="02020603050405020304" pitchFamily="18" charset="0"/>
                <a:cs typeface="Times New Roman" panose="02020603050405020304" pitchFamily="18" charset="0"/>
              </a:rPr>
              <a:t> P</a:t>
            </a:r>
            <a:r>
              <a:rPr lang="vi-VN" sz="2800" b="1" dirty="0">
                <a:solidFill>
                  <a:srgbClr val="820000"/>
                </a:solidFill>
                <a:latin typeface="Times New Roman" panose="02020603050405020304" pitchFamily="18" charset="0"/>
                <a:cs typeface="Times New Roman" panose="02020603050405020304" pitchFamily="18" charset="0"/>
              </a:rPr>
              <a:t>hương </a:t>
            </a:r>
            <a:r>
              <a:rPr lang="vi-VN" sz="2800" b="1" dirty="0">
                <a:solidFill>
                  <a:srgbClr val="820000"/>
                </a:solidFill>
                <a:latin typeface="Times New Roman" panose="02020603050405020304" pitchFamily="18" charset="0"/>
                <a:cs typeface="Times New Roman" panose="02020603050405020304" pitchFamily="18" charset="0"/>
              </a:rPr>
              <a:t>pháp, </a:t>
            </a:r>
            <a:r>
              <a:rPr lang="en-US" sz="2800" b="1" dirty="0">
                <a:solidFill>
                  <a:srgbClr val="820000"/>
                </a:solidFill>
                <a:latin typeface="Times New Roman" panose="02020603050405020304" pitchFamily="18" charset="0"/>
                <a:cs typeface="Times New Roman" panose="02020603050405020304" pitchFamily="18" charset="0"/>
              </a:rPr>
              <a:t>HT </a:t>
            </a:r>
            <a:r>
              <a:rPr lang="vi-VN" sz="2800" b="1" dirty="0">
                <a:solidFill>
                  <a:srgbClr val="820000"/>
                </a:solidFill>
                <a:latin typeface="Times New Roman" panose="02020603050405020304" pitchFamily="18" charset="0"/>
                <a:cs typeface="Times New Roman" panose="02020603050405020304" pitchFamily="18" charset="0"/>
              </a:rPr>
              <a:t>tổ </a:t>
            </a:r>
            <a:r>
              <a:rPr lang="vi-VN" sz="2800" b="1" dirty="0">
                <a:solidFill>
                  <a:srgbClr val="820000"/>
                </a:solidFill>
                <a:latin typeface="Times New Roman" panose="02020603050405020304" pitchFamily="18" charset="0"/>
                <a:cs typeface="Times New Roman" panose="02020603050405020304" pitchFamily="18" charset="0"/>
              </a:rPr>
              <a:t>chức, kĩ thuật dạy học phát triển </a:t>
            </a:r>
            <a:r>
              <a:rPr lang="en-US" sz="2800" b="1" dirty="0">
                <a:solidFill>
                  <a:srgbClr val="820000"/>
                </a:solidFill>
                <a:latin typeface="Times New Roman" panose="02020603050405020304" pitchFamily="18" charset="0"/>
                <a:cs typeface="Times New Roman" panose="02020603050405020304" pitchFamily="18" charset="0"/>
              </a:rPr>
              <a:t>NLPC </a:t>
            </a:r>
            <a:endParaRPr lang="en-US" sz="2800" b="1" dirty="0" smtClean="0">
              <a:solidFill>
                <a:srgbClr val="820000"/>
              </a:solidFill>
              <a:latin typeface="Times New Roman" panose="02020603050405020304" pitchFamily="18" charset="0"/>
              <a:cs typeface="Times New Roman" panose="02020603050405020304" pitchFamily="18" charset="0"/>
            </a:endParaRPr>
          </a:p>
          <a:p>
            <a:pPr lvl="0"/>
            <a:r>
              <a:rPr lang="en-US" sz="2400" b="1"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Phương </a:t>
            </a:r>
            <a:r>
              <a:rPr lang="vi-VN" sz="2400" b="1" dirty="0">
                <a:latin typeface="Times New Roman" panose="02020603050405020304" pitchFamily="18" charset="0"/>
                <a:cs typeface="Times New Roman" panose="02020603050405020304" pitchFamily="18" charset="0"/>
              </a:rPr>
              <a:t>pháp quan sát</a:t>
            </a:r>
            <a:endParaRPr lang="en-US" sz="4400" u="sng" dirty="0">
              <a:solidFill>
                <a:srgbClr val="FF0000"/>
              </a:solidFill>
              <a:latin typeface="Times New Roman" panose="02020603050405020304" pitchFamily="18" charset="0"/>
              <a:cs typeface="Times New Roman" panose="02020603050405020304" pitchFamily="18" charset="0"/>
            </a:endParaRPr>
          </a:p>
          <a:p>
            <a:r>
              <a:rPr lang="vi-VN" sz="2400" b="1" i="1" dirty="0">
                <a:latin typeface="Times New Roman" panose="02020603050405020304" pitchFamily="18" charset="0"/>
                <a:cs typeface="Times New Roman" panose="02020603050405020304" pitchFamily="18" charset="0"/>
              </a:rPr>
              <a:t>* Vai trò của phương pháp quan sát trong phát triển năng lực:</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Thực hiện phương pháp quan sát sẽ giúp cho hình thành, phát triển năng lực tìm hiểu tự nhiên và góp phần phát triển năng lực tự học (khi học sinh được quan sát, tìm tòi kiến thức), năng lực giải quyết vấn đề (khi học sinh từ quan sát phát hiện vấn đề hoặc từ quan sát thu thập thông tin để giải quyết vấn đề)</a:t>
            </a:r>
          </a:p>
          <a:p>
            <a:r>
              <a:rPr lang="vi-VN" sz="2400" b="1" i="1" dirty="0">
                <a:latin typeface="Times New Roman" panose="02020603050405020304" pitchFamily="18" charset="0"/>
                <a:cs typeface="Times New Roman" panose="02020603050405020304" pitchFamily="18" charset="0"/>
              </a:rPr>
              <a:t>Cách tiến hành: </a:t>
            </a:r>
            <a:endParaRPr lang="vi-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Bước 1 : </a:t>
            </a:r>
            <a:r>
              <a:rPr lang="vi-VN" sz="2400" dirty="0">
                <a:latin typeface="Times New Roman" panose="02020603050405020304" pitchFamily="18" charset="0"/>
                <a:cs typeface="Times New Roman" panose="02020603050405020304" pitchFamily="18" charset="0"/>
              </a:rPr>
              <a:t>Lựa chọn đối tượng quan sát.</a:t>
            </a:r>
          </a:p>
          <a:p>
            <a:r>
              <a:rPr lang="vi-VN" sz="2400" i="1" dirty="0">
                <a:latin typeface="Times New Roman" panose="02020603050405020304" pitchFamily="18" charset="0"/>
                <a:cs typeface="Times New Roman" panose="02020603050405020304" pitchFamily="18" charset="0"/>
              </a:rPr>
              <a:t>Bước 2 : </a:t>
            </a:r>
            <a:r>
              <a:rPr lang="vi-VN" sz="2400" dirty="0">
                <a:latin typeface="Times New Roman" panose="02020603050405020304" pitchFamily="18" charset="0"/>
                <a:cs typeface="Times New Roman" panose="02020603050405020304" pitchFamily="18" charset="0"/>
              </a:rPr>
              <a:t>Xác định mục đích quan sát.</a:t>
            </a:r>
          </a:p>
          <a:p>
            <a:r>
              <a:rPr lang="vi-VN" sz="2400" i="1" dirty="0">
                <a:latin typeface="Times New Roman" panose="02020603050405020304" pitchFamily="18" charset="0"/>
                <a:cs typeface="Times New Roman" panose="02020603050405020304" pitchFamily="18" charset="0"/>
              </a:rPr>
              <a:t>Bước 3 : </a:t>
            </a:r>
            <a:r>
              <a:rPr lang="vi-VN" sz="2400" dirty="0">
                <a:latin typeface="Times New Roman" panose="02020603050405020304" pitchFamily="18" charset="0"/>
                <a:cs typeface="Times New Roman" panose="02020603050405020304" pitchFamily="18" charset="0"/>
              </a:rPr>
              <a:t>Tổ chức và hướng dẫn học sinh quan sát.</a:t>
            </a:r>
          </a:p>
          <a:p>
            <a:r>
              <a:rPr lang="vi-VN" sz="2400" i="1" dirty="0">
                <a:latin typeface="Times New Roman" panose="02020603050405020304" pitchFamily="18" charset="0"/>
                <a:cs typeface="Times New Roman" panose="02020603050405020304" pitchFamily="18" charset="0"/>
              </a:rPr>
              <a:t>Bước 4 : </a:t>
            </a:r>
            <a:r>
              <a:rPr lang="vi-VN" sz="2400" dirty="0">
                <a:latin typeface="Times New Roman" panose="02020603050405020304" pitchFamily="18" charset="0"/>
                <a:cs typeface="Times New Roman" panose="02020603050405020304" pitchFamily="18" charset="0"/>
              </a:rPr>
              <a:t>Xử lý thông tin đã thu thập được để rút ra kết luận.</a:t>
            </a:r>
          </a:p>
          <a:p>
            <a:r>
              <a:rPr lang="vi-VN" sz="2400" i="1" dirty="0">
                <a:latin typeface="Times New Roman" panose="02020603050405020304" pitchFamily="18" charset="0"/>
                <a:cs typeface="Times New Roman" panose="02020603050405020304" pitchFamily="18" charset="0"/>
              </a:rPr>
              <a:t>Bước 5 : </a:t>
            </a:r>
            <a:r>
              <a:rPr lang="vi-VN" sz="2400" dirty="0">
                <a:latin typeface="Times New Roman" panose="02020603050405020304" pitchFamily="18" charset="0"/>
                <a:cs typeface="Times New Roman" panose="02020603050405020304" pitchFamily="18" charset="0"/>
              </a:rPr>
              <a:t>Báo cáo kết quả quan sát được về đối tượng.</a:t>
            </a:r>
          </a:p>
          <a:p>
            <a:pPr>
              <a:defRPr/>
            </a:pPr>
            <a:endParaRPr lang="en-GB" sz="660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06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971800" y="1127760"/>
            <a:ext cx="8863148" cy="716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endParaRPr lang="en-US" sz="2600" b="1" dirty="0">
              <a:solidFill>
                <a:srgbClr val="FF0000"/>
              </a:solidFill>
            </a:endParaRPr>
          </a:p>
          <a:p>
            <a:pPr marL="514350" indent="-514350" algn="ctr">
              <a:lnSpc>
                <a:spcPct val="90000"/>
              </a:lnSpc>
              <a:spcBef>
                <a:spcPts val="1000"/>
              </a:spcBef>
              <a:buAutoNum type="arabicPeriod"/>
              <a:defRPr/>
            </a:pP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N</a:t>
            </a:r>
            <a:r>
              <a:rPr lang="en-US" sz="3200" b="1" dirty="0" err="1">
                <a:solidFill>
                  <a:srgbClr val="FF0000"/>
                </a:solidFill>
              </a:rPr>
              <a:t>ăng</a:t>
            </a:r>
            <a:r>
              <a:rPr lang="en-US" sz="3200" b="1" dirty="0">
                <a:solidFill>
                  <a:srgbClr val="FF0000"/>
                </a:solidFill>
              </a:rPr>
              <a:t> </a:t>
            </a:r>
            <a:r>
              <a:rPr lang="en-US" sz="3200" b="1" dirty="0" err="1">
                <a:solidFill>
                  <a:srgbClr val="FF0000"/>
                </a:solidFill>
              </a:rPr>
              <a:t>lực</a:t>
            </a:r>
            <a:endParaRPr lang="en-US" sz="3200" b="1" dirty="0">
              <a:solidFill>
                <a:srgbClr val="FF0000"/>
              </a:solidFill>
            </a:endParaRPr>
          </a:p>
          <a:p>
            <a:pPr marL="514350" indent="-514350" algn="ctr">
              <a:lnSpc>
                <a:spcPct val="90000"/>
              </a:lnSpc>
              <a:spcBef>
                <a:spcPts val="1000"/>
              </a:spcBef>
              <a:buAutoNum type="arabicPeriod"/>
              <a:defRPr/>
            </a:pPr>
            <a:endParaRPr lang="en-US" sz="2600" b="1" dirty="0">
              <a:solidFill>
                <a:srgbClr val="FF0000"/>
              </a:solidFill>
            </a:endParaRPr>
          </a:p>
        </p:txBody>
      </p:sp>
      <p:sp>
        <p:nvSpPr>
          <p:cNvPr id="10" name="Date Placeholder 9"/>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11" name="Slide Number Placeholder 10"/>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3</a:t>
            </a:fld>
            <a:endParaRPr lang="en-US" altLang="vi-VN">
              <a:solidFill>
                <a:srgbClr val="898989"/>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669520361"/>
              </p:ext>
            </p:extLst>
          </p:nvPr>
        </p:nvGraphicFramePr>
        <p:xfrm>
          <a:off x="3002279" y="2209800"/>
          <a:ext cx="883266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528764" y="1066801"/>
            <a:ext cx="1214437" cy="5181599"/>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endParaRPr lang="en-US" b="1" kern="0" dirty="0">
              <a:solidFill>
                <a:sysClr val="windowText" lastClr="000000"/>
              </a:solidFill>
              <a:latin typeface="Arian (Body)"/>
            </a:endParaRPr>
          </a:p>
        </p:txBody>
      </p:sp>
      <p:sp>
        <p:nvSpPr>
          <p:cNvPr id="8" name="Oval 7"/>
          <p:cNvSpPr/>
          <p:nvPr/>
        </p:nvSpPr>
        <p:spPr bwMode="gray">
          <a:xfrm>
            <a:off x="1907381" y="1197454"/>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200" b="1" dirty="0">
                <a:solidFill>
                  <a:srgbClr val="FF0000"/>
                </a:solidFill>
                <a:latin typeface="Times New Roman" pitchFamily="18" charset="0"/>
                <a:cs typeface="Times New Roman" pitchFamily="18" charset="0"/>
              </a:rPr>
              <a:t>1</a:t>
            </a:r>
            <a:endParaRPr lang="en-US" altLang="en-US" sz="3200" b="1" dirty="0">
              <a:solidFill>
                <a:srgbClr val="FF0000"/>
              </a:solidFill>
              <a:latin typeface="Times New Roman" pitchFamily="18" charset="0"/>
              <a:cs typeface="Times New Roman" pitchFamily="18" charset="0"/>
            </a:endParaRPr>
          </a:p>
        </p:txBody>
      </p:sp>
      <p:sp>
        <p:nvSpPr>
          <p:cNvPr id="9"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800" b="1">
                <a:solidFill>
                  <a:srgbClr val="FF0000"/>
                </a:solidFill>
              </a:rPr>
              <a:t>Năng lực và các yêu cầu về năng lực</a:t>
            </a:r>
            <a:endParaRPr lang="en-US" sz="2800" b="1" spc="300" dirty="0">
              <a:solidFill>
                <a:srgbClr val="0937C9"/>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7"/>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8"/>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60959" y="0"/>
            <a:ext cx="2682239"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45721" y="1535430"/>
            <a:ext cx="12146280" cy="5322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b="1" dirty="0">
                <a:solidFill>
                  <a:srgbClr val="3F3F3F"/>
                </a:solidFill>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2. Phương pháp thảo luận nhóm</a:t>
            </a:r>
            <a:r>
              <a:rPr lang="vi-VN"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lvl="0"/>
            <a:r>
              <a:rPr lang="vi-VN" sz="2400" b="1" i="1" dirty="0">
                <a:solidFill>
                  <a:srgbClr val="3F3F3F"/>
                </a:solidFill>
                <a:latin typeface="Times New Roman" panose="02020603050405020304" pitchFamily="18" charset="0"/>
                <a:cs typeface="Times New Roman" panose="02020603050405020304" pitchFamily="18" charset="0"/>
              </a:rPr>
              <a:t>* </a:t>
            </a:r>
            <a:r>
              <a:rPr lang="vi-VN" sz="2400" b="1" i="1" dirty="0">
                <a:solidFill>
                  <a:srgbClr val="3F3F3F"/>
                </a:solidFill>
                <a:latin typeface="Times New Roman" panose="02020603050405020304" pitchFamily="18" charset="0"/>
                <a:cs typeface="Times New Roman" panose="02020603050405020304" pitchFamily="18" charset="0"/>
              </a:rPr>
              <a:t>Vai trò của phương pháp </a:t>
            </a:r>
            <a:r>
              <a:rPr lang="vi-VN" sz="2400" b="1" dirty="0">
                <a:latin typeface="Times New Roman" panose="02020603050405020304" pitchFamily="18" charset="0"/>
                <a:cs typeface="Times New Roman" panose="02020603050405020304" pitchFamily="18" charset="0"/>
              </a:rPr>
              <a:t>thảo luận nhóm </a:t>
            </a:r>
            <a:r>
              <a:rPr lang="vi-VN" sz="2400" b="1" i="1" dirty="0">
                <a:solidFill>
                  <a:srgbClr val="3F3F3F"/>
                </a:solidFill>
                <a:latin typeface="Times New Roman" panose="02020603050405020304" pitchFamily="18" charset="0"/>
                <a:cs typeface="Times New Roman" panose="02020603050405020304" pitchFamily="18" charset="0"/>
              </a:rPr>
              <a:t>trong </a:t>
            </a:r>
            <a:r>
              <a:rPr lang="vi-VN" sz="2400" b="1" i="1" dirty="0">
                <a:solidFill>
                  <a:srgbClr val="3F3F3F"/>
                </a:solidFill>
                <a:latin typeface="Times New Roman" panose="02020603050405020304" pitchFamily="18" charset="0"/>
                <a:cs typeface="Times New Roman" panose="02020603050405020304" pitchFamily="18" charset="0"/>
              </a:rPr>
              <a:t>phát triển năng lực:</a:t>
            </a:r>
            <a:endParaRPr lang="vi-VN" sz="2400" dirty="0">
              <a:solidFill>
                <a:srgbClr val="3F3F3F"/>
              </a:solidFill>
              <a:latin typeface="Times New Roman" panose="02020603050405020304" pitchFamily="18" charset="0"/>
              <a:cs typeface="Times New Roman" panose="02020603050405020304" pitchFamily="18" charset="0"/>
            </a:endParaRPr>
          </a:p>
          <a:p>
            <a:pPr lvl="0"/>
            <a:r>
              <a:rPr lang="vi-VN" sz="2400" dirty="0">
                <a:solidFill>
                  <a:srgbClr val="3F3F3F"/>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Đây là phương pháp quan trọng giúp hình thành và phát triển năng lực cho học sinh vì hoạt động nhóm giúp tạo nên một môi trường giao tiếp tự nhiên, thuận lợi, trong đó học sinh được tham gia một cách chủ động vào quá trình học tập, được chia sẻ kiến thức, kinh nghiệm, ý kiến của bản thân để giải quyết các vấn đề có liên quan đến nội dung bài học; các em được giao lưu, học hỏi lẫn nhau; cùng nhau hợp tác giải quyết những nhiệm vụ chung.</a:t>
            </a:r>
            <a:endParaRPr lang="vi-VN" sz="2400" dirty="0">
              <a:solidFill>
                <a:srgbClr val="3F3F3F"/>
              </a:solidFill>
              <a:latin typeface="Times New Roman" panose="02020603050405020304" pitchFamily="18" charset="0"/>
              <a:cs typeface="Times New Roman" panose="02020603050405020304" pitchFamily="18" charset="0"/>
            </a:endParaRPr>
          </a:p>
          <a:p>
            <a:pPr>
              <a:defRPr/>
            </a:pPr>
            <a:r>
              <a:rPr lang="vi-VN" sz="2400" b="1" i="1" dirty="0">
                <a:solidFill>
                  <a:srgbClr val="3F3F3F"/>
                </a:solidFill>
                <a:latin typeface="Times New Roman" panose="02020603050405020304" pitchFamily="18" charset="0"/>
                <a:cs typeface="Times New Roman" panose="02020603050405020304" pitchFamily="18" charset="0"/>
              </a:rPr>
              <a:t>Cách tiến hành: </a:t>
            </a:r>
            <a:endParaRPr lang="vi-VN" sz="2400" dirty="0">
              <a:solidFill>
                <a:srgbClr val="3F3F3F"/>
              </a:solidFill>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Bước </a:t>
            </a:r>
            <a:r>
              <a:rPr lang="vi-VN" sz="2400" i="1" dirty="0" smtClean="0">
                <a:latin typeface="Times New Roman" panose="02020603050405020304" pitchFamily="18" charset="0"/>
                <a:cs typeface="Times New Roman" panose="02020603050405020304" pitchFamily="18" charset="0"/>
              </a:rPr>
              <a:t>1:</a:t>
            </a:r>
            <a:r>
              <a:rPr lang="vi-VN" sz="2400" dirty="0" smtClean="0">
                <a:latin typeface="Times New Roman" panose="02020603050405020304" pitchFamily="18" charset="0"/>
                <a:cs typeface="Times New Roman" panose="02020603050405020304" pitchFamily="18" charset="0"/>
              </a:rPr>
              <a:t>Giới </a:t>
            </a:r>
            <a:r>
              <a:rPr lang="vi-VN" sz="2400" dirty="0">
                <a:latin typeface="Times New Roman" panose="02020603050405020304" pitchFamily="18" charset="0"/>
                <a:cs typeface="Times New Roman" panose="02020603050405020304" pitchFamily="18" charset="0"/>
              </a:rPr>
              <a:t>thiệu </a:t>
            </a:r>
            <a:r>
              <a:rPr lang="en-US" sz="2400" dirty="0" smtClean="0">
                <a:latin typeface="Times New Roman" panose="02020603050405020304" pitchFamily="18" charset="0"/>
                <a:cs typeface="Times New Roman" panose="02020603050405020304" pitchFamily="18" charset="0"/>
              </a:rPr>
              <a:t>CĐ</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chia nhóm, giao </a:t>
            </a:r>
            <a:r>
              <a:rPr lang="en-US" sz="2400" dirty="0" smtClean="0">
                <a:latin typeface="Times New Roman" panose="02020603050405020304" pitchFamily="18" charset="0"/>
                <a:cs typeface="Times New Roman" panose="02020603050405020304" pitchFamily="18" charset="0"/>
              </a:rPr>
              <a:t>NV</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quy định thời gian và phân công vị trí làm việc.</a:t>
            </a:r>
          </a:p>
          <a:p>
            <a:r>
              <a:rPr lang="vi-VN" sz="2400" i="1" dirty="0">
                <a:latin typeface="Times New Roman" panose="02020603050405020304" pitchFamily="18" charset="0"/>
                <a:cs typeface="Times New Roman" panose="02020603050405020304" pitchFamily="18" charset="0"/>
              </a:rPr>
              <a:t>Bước 2:</a:t>
            </a:r>
            <a:r>
              <a:rPr lang="vi-VN" sz="2400" dirty="0">
                <a:latin typeface="Times New Roman" panose="02020603050405020304" pitchFamily="18" charset="0"/>
                <a:cs typeface="Times New Roman" panose="02020603050405020304" pitchFamily="18" charset="0"/>
              </a:rPr>
              <a:t> Các nhóm thảo luận.</a:t>
            </a:r>
          </a:p>
          <a:p>
            <a:r>
              <a:rPr lang="vi-VN" sz="2400" i="1" dirty="0">
                <a:latin typeface="Times New Roman" panose="02020603050405020304" pitchFamily="18" charset="0"/>
                <a:cs typeface="Times New Roman" panose="02020603050405020304" pitchFamily="18" charset="0"/>
              </a:rPr>
              <a:t>Bước 3:</a:t>
            </a:r>
            <a:r>
              <a:rPr lang="vi-VN" sz="2400" dirty="0">
                <a:latin typeface="Times New Roman" panose="02020603050405020304" pitchFamily="18" charset="0"/>
                <a:cs typeface="Times New Roman" panose="02020603050405020304" pitchFamily="18" charset="0"/>
              </a:rPr>
              <a:t> Đại diện nhóm trình bày kết quả. Các nhóm khác quan sát, lắng nghe, chất vấn, bình luận, bổ sung ý kiến.</a:t>
            </a:r>
          </a:p>
          <a:p>
            <a:r>
              <a:rPr lang="vi-VN" sz="2400" i="1" dirty="0">
                <a:latin typeface="Times New Roman" panose="02020603050405020304" pitchFamily="18" charset="0"/>
                <a:cs typeface="Times New Roman" panose="02020603050405020304" pitchFamily="18" charset="0"/>
              </a:rPr>
              <a:t>Bước 4:</a:t>
            </a:r>
            <a:r>
              <a:rPr lang="vi-VN" sz="2400" dirty="0">
                <a:latin typeface="Times New Roman" panose="02020603050405020304" pitchFamily="18" charset="0"/>
                <a:cs typeface="Times New Roman" panose="02020603050405020304" pitchFamily="18" charset="0"/>
              </a:rPr>
              <a:t> Tổng kết.</a:t>
            </a:r>
          </a:p>
        </p:txBody>
      </p:sp>
    </p:spTree>
    <p:extLst>
      <p:ext uri="{BB962C8B-B14F-4D97-AF65-F5344CB8AC3E}">
        <p14:creationId xmlns:p14="http://schemas.microsoft.com/office/powerpoint/2010/main" val="1281738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0" y="1619794"/>
            <a:ext cx="12191999" cy="5238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b="1" dirty="0">
                <a:solidFill>
                  <a:schemeClr val="tx1">
                    <a:lumMod val="50000"/>
                  </a:schemeClr>
                </a:solidFill>
                <a:latin typeface="Times New Roman" panose="02020603050405020304" pitchFamily="18" charset="0"/>
                <a:cs typeface="Times New Roman" panose="02020603050405020304" pitchFamily="18" charset="0"/>
              </a:rPr>
              <a:t>3.</a:t>
            </a:r>
            <a:r>
              <a:rPr lang="vi-VN" sz="2400" b="1" dirty="0">
                <a:solidFill>
                  <a:schemeClr val="tx1">
                    <a:lumMod val="50000"/>
                  </a:schemeClr>
                </a:solidFill>
                <a:latin typeface="Times New Roman" panose="02020603050405020304" pitchFamily="18" charset="0"/>
                <a:cs typeface="Times New Roman" panose="02020603050405020304" pitchFamily="18" charset="0"/>
              </a:rPr>
              <a:t>Phương </a:t>
            </a:r>
            <a:r>
              <a:rPr lang="vi-VN" sz="2400" b="1" dirty="0">
                <a:solidFill>
                  <a:schemeClr val="tx1">
                    <a:lumMod val="50000"/>
                  </a:schemeClr>
                </a:solidFill>
                <a:latin typeface="Times New Roman" panose="02020603050405020304" pitchFamily="18" charset="0"/>
                <a:cs typeface="Times New Roman" panose="02020603050405020304" pitchFamily="18" charset="0"/>
              </a:rPr>
              <a:t>pháp trò chơi học tập</a:t>
            </a:r>
            <a:r>
              <a:rPr lang="vi-VN" sz="2400" b="1" dirty="0">
                <a:solidFill>
                  <a:schemeClr val="tx1">
                    <a:lumMod val="50000"/>
                  </a:schemeClr>
                </a:solidFill>
                <a:latin typeface="Times New Roman" panose="02020603050405020304" pitchFamily="18" charset="0"/>
                <a:cs typeface="Times New Roman" panose="02020603050405020304" pitchFamily="18" charset="0"/>
              </a:rPr>
              <a:t>.</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a:p>
            <a:pPr lvl="0"/>
            <a:r>
              <a:rPr lang="vi-VN" sz="2400" b="1" i="1" dirty="0">
                <a:solidFill>
                  <a:schemeClr val="tx1">
                    <a:lumMod val="50000"/>
                  </a:schemeClr>
                </a:solidFill>
                <a:latin typeface="Times New Roman" panose="02020603050405020304" pitchFamily="18" charset="0"/>
                <a:cs typeface="Times New Roman" panose="02020603050405020304" pitchFamily="18" charset="0"/>
              </a:rPr>
              <a:t>* </a:t>
            </a:r>
            <a:r>
              <a:rPr lang="vi-VN" sz="2400" b="1" i="1" dirty="0">
                <a:solidFill>
                  <a:schemeClr val="tx1">
                    <a:lumMod val="50000"/>
                  </a:schemeClr>
                </a:solidFill>
                <a:latin typeface="Times New Roman" panose="02020603050405020304" pitchFamily="18" charset="0"/>
                <a:cs typeface="Times New Roman" panose="02020603050405020304" pitchFamily="18" charset="0"/>
              </a:rPr>
              <a:t>Vai trò của phương pháp </a:t>
            </a:r>
            <a:r>
              <a:rPr lang="vi-VN" sz="2400" b="1" dirty="0">
                <a:solidFill>
                  <a:schemeClr val="tx1">
                    <a:lumMod val="50000"/>
                  </a:schemeClr>
                </a:solidFill>
                <a:latin typeface="Times New Roman" panose="02020603050405020304" pitchFamily="18" charset="0"/>
                <a:cs typeface="Times New Roman" panose="02020603050405020304" pitchFamily="18" charset="0"/>
              </a:rPr>
              <a:t>trò chơi học tập </a:t>
            </a:r>
            <a:r>
              <a:rPr lang="vi-VN" sz="2400" b="1" i="1" dirty="0">
                <a:solidFill>
                  <a:schemeClr val="tx1">
                    <a:lumMod val="50000"/>
                  </a:schemeClr>
                </a:solidFill>
                <a:latin typeface="Times New Roman" panose="02020603050405020304" pitchFamily="18" charset="0"/>
                <a:cs typeface="Times New Roman" panose="02020603050405020304" pitchFamily="18" charset="0"/>
              </a:rPr>
              <a:t>trong </a:t>
            </a:r>
            <a:r>
              <a:rPr lang="vi-VN" sz="2400" b="1" i="1" dirty="0">
                <a:solidFill>
                  <a:schemeClr val="tx1">
                    <a:lumMod val="50000"/>
                  </a:schemeClr>
                </a:solidFill>
                <a:latin typeface="Times New Roman" panose="02020603050405020304" pitchFamily="18" charset="0"/>
                <a:cs typeface="Times New Roman" panose="02020603050405020304" pitchFamily="18" charset="0"/>
              </a:rPr>
              <a:t>phát triển năng lực:</a:t>
            </a:r>
            <a:endParaRPr lang="vi-VN" sz="2400" dirty="0">
              <a:solidFill>
                <a:schemeClr val="tx1">
                  <a:lumMod val="50000"/>
                </a:schemeClr>
              </a:solidFill>
              <a:latin typeface="Times New Roman" panose="02020603050405020304" pitchFamily="18" charset="0"/>
              <a:cs typeface="Times New Roman" panose="02020603050405020304" pitchFamily="18" charset="0"/>
            </a:endParaRPr>
          </a:p>
          <a:p>
            <a:r>
              <a:rPr lang="vi-VN" sz="2400" dirty="0">
                <a:solidFill>
                  <a:schemeClr val="tx1">
                    <a:lumMod val="50000"/>
                  </a:schemeClr>
                </a:solidFill>
                <a:latin typeface="Times New Roman" panose="02020603050405020304" pitchFamily="18" charset="0"/>
                <a:cs typeface="Times New Roman" panose="02020603050405020304" pitchFamily="18" charset="0"/>
              </a:rPr>
              <a:t>     - Kích thích hứng thú, nhu cầu tham gia các hoạt động học tập.</a:t>
            </a:r>
          </a:p>
          <a:p>
            <a:r>
              <a:rPr lang="vi-VN" sz="2400" dirty="0">
                <a:solidFill>
                  <a:schemeClr val="tx1">
                    <a:lumMod val="50000"/>
                  </a:schemeClr>
                </a:solidFill>
                <a:latin typeface="Times New Roman" panose="02020603050405020304" pitchFamily="18" charset="0"/>
                <a:cs typeface="Times New Roman" panose="02020603050405020304" pitchFamily="18" charset="0"/>
              </a:rPr>
              <a:t>- Tích cực hóa hoạt động học tập của học sinh, phát huy tính tự lập, sáng tạo, nhanh trí, tinh thần tập thể.</a:t>
            </a:r>
          </a:p>
          <a:p>
            <a:r>
              <a:rPr lang="vi-VN" sz="2400" dirty="0">
                <a:solidFill>
                  <a:schemeClr val="tx1">
                    <a:lumMod val="50000"/>
                  </a:schemeClr>
                </a:solidFill>
                <a:latin typeface="Times New Roman" panose="02020603050405020304" pitchFamily="18" charset="0"/>
                <a:cs typeface="Times New Roman" panose="02020603050405020304" pitchFamily="18" charset="0"/>
              </a:rPr>
              <a:t>- Phát triển trí tuệ cho học sinh. Tập dượt các kĩ năng xã hội để các em có thể hòa nhập vào cuộc sông hằng ngày.</a:t>
            </a:r>
          </a:p>
          <a:p>
            <a:pPr>
              <a:defRPr/>
            </a:pPr>
            <a:r>
              <a:rPr lang="vi-VN" sz="2400" b="1" i="1" dirty="0">
                <a:solidFill>
                  <a:schemeClr val="tx1">
                    <a:lumMod val="50000"/>
                  </a:schemeClr>
                </a:solidFill>
                <a:latin typeface="Times New Roman" panose="02020603050405020304" pitchFamily="18" charset="0"/>
                <a:cs typeface="Times New Roman" panose="02020603050405020304" pitchFamily="18" charset="0"/>
              </a:rPr>
              <a:t>Cách </a:t>
            </a:r>
            <a:r>
              <a:rPr lang="vi-VN" sz="2400" b="1" i="1" dirty="0">
                <a:solidFill>
                  <a:schemeClr val="tx1">
                    <a:lumMod val="50000"/>
                  </a:schemeClr>
                </a:solidFill>
                <a:latin typeface="Times New Roman" panose="02020603050405020304" pitchFamily="18" charset="0"/>
                <a:cs typeface="Times New Roman" panose="02020603050405020304" pitchFamily="18" charset="0"/>
              </a:rPr>
              <a:t>tiến hành: </a:t>
            </a:r>
            <a:endParaRPr lang="vi-VN" sz="2400" dirty="0">
              <a:solidFill>
                <a:schemeClr val="tx1">
                  <a:lumMod val="50000"/>
                </a:schemeClr>
              </a:solidFill>
              <a:latin typeface="Times New Roman" panose="02020603050405020304" pitchFamily="18" charset="0"/>
              <a:cs typeface="Times New Roman" panose="02020603050405020304" pitchFamily="18" charset="0"/>
            </a:endParaRPr>
          </a:p>
          <a:p>
            <a:r>
              <a:rPr lang="vi-VN" sz="2400" i="1" dirty="0">
                <a:solidFill>
                  <a:schemeClr val="tx1">
                    <a:lumMod val="50000"/>
                  </a:schemeClr>
                </a:solidFill>
                <a:latin typeface="Times New Roman" panose="02020603050405020304" pitchFamily="18" charset="0"/>
                <a:cs typeface="Times New Roman" panose="02020603050405020304" pitchFamily="18" charset="0"/>
              </a:rPr>
              <a:t>Bước 1:</a:t>
            </a:r>
            <a:r>
              <a:rPr lang="vi-VN" sz="2400" dirty="0">
                <a:solidFill>
                  <a:schemeClr val="tx1">
                    <a:lumMod val="50000"/>
                  </a:schemeClr>
                </a:solidFill>
                <a:latin typeface="Times New Roman" panose="02020603050405020304" pitchFamily="18" charset="0"/>
                <a:cs typeface="Times New Roman" panose="02020603050405020304" pitchFamily="18" charset="0"/>
              </a:rPr>
              <a:t> Chuẩn bị:</a:t>
            </a:r>
          </a:p>
          <a:p>
            <a:r>
              <a:rPr lang="vi-VN" sz="2400" dirty="0">
                <a:solidFill>
                  <a:schemeClr val="tx1">
                    <a:lumMod val="50000"/>
                  </a:schemeClr>
                </a:solidFill>
                <a:latin typeface="Times New Roman" panose="02020603050405020304" pitchFamily="18" charset="0"/>
                <a:cs typeface="Times New Roman" panose="02020603050405020304" pitchFamily="18" charset="0"/>
              </a:rPr>
              <a:t>  - Thiết kế trò chơi: Cần xác định: Tên trò chơi, nội dung, cách chơi, cách phân thắng thua,....</a:t>
            </a:r>
          </a:p>
          <a:p>
            <a:r>
              <a:rPr lang="vi-VN" sz="2400" dirty="0">
                <a:solidFill>
                  <a:schemeClr val="tx1">
                    <a:lumMod val="50000"/>
                  </a:schemeClr>
                </a:solidFill>
                <a:latin typeface="Times New Roman" panose="02020603050405020304" pitchFamily="18" charset="0"/>
                <a:cs typeface="Times New Roman" panose="02020603050405020304" pitchFamily="18" charset="0"/>
              </a:rPr>
              <a:t>  - Chuẩn bị phương tiện phục vụ trò chơi.</a:t>
            </a:r>
          </a:p>
          <a:p>
            <a:r>
              <a:rPr lang="vi-VN" sz="2400" dirty="0">
                <a:solidFill>
                  <a:schemeClr val="tx1">
                    <a:lumMod val="50000"/>
                  </a:schemeClr>
                </a:solidFill>
                <a:latin typeface="Times New Roman" panose="02020603050405020304" pitchFamily="18" charset="0"/>
                <a:cs typeface="Times New Roman" panose="02020603050405020304" pitchFamily="18" charset="0"/>
              </a:rPr>
              <a:t>  - Dự kiến khả năng thực hiện của học sinh, thời gian, trọng tài,...</a:t>
            </a:r>
          </a:p>
          <a:p>
            <a:r>
              <a:rPr lang="vi-VN" sz="2400" dirty="0">
                <a:solidFill>
                  <a:schemeClr val="tx1">
                    <a:lumMod val="50000"/>
                  </a:schemeClr>
                </a:solidFill>
                <a:latin typeface="Times New Roman" panose="02020603050405020304" pitchFamily="18" charset="0"/>
                <a:cs typeface="Times New Roman" panose="02020603050405020304" pitchFamily="18" charset="0"/>
              </a:rPr>
              <a:t>  </a:t>
            </a:r>
            <a:r>
              <a:rPr lang="vi-VN" sz="2400" i="1" dirty="0">
                <a:solidFill>
                  <a:schemeClr val="tx1">
                    <a:lumMod val="50000"/>
                  </a:schemeClr>
                </a:solidFill>
                <a:latin typeface="Times New Roman" panose="02020603050405020304" pitchFamily="18" charset="0"/>
                <a:cs typeface="Times New Roman" panose="02020603050405020304" pitchFamily="18" charset="0"/>
              </a:rPr>
              <a:t>Bước 2:</a:t>
            </a:r>
            <a:r>
              <a:rPr lang="vi-VN" sz="2400" dirty="0">
                <a:solidFill>
                  <a:schemeClr val="tx1">
                    <a:lumMod val="50000"/>
                  </a:schemeClr>
                </a:solidFill>
                <a:latin typeface="Times New Roman" panose="02020603050405020304" pitchFamily="18" charset="0"/>
                <a:cs typeface="Times New Roman" panose="02020603050405020304" pitchFamily="18" charset="0"/>
              </a:rPr>
              <a:t> Tổ chức cho học sinh thực hiện trò chơi.</a:t>
            </a:r>
          </a:p>
          <a:p>
            <a:r>
              <a:rPr lang="vi-VN" sz="2400" dirty="0">
                <a:solidFill>
                  <a:schemeClr val="tx1">
                    <a:lumMod val="50000"/>
                  </a:schemeClr>
                </a:solidFill>
                <a:latin typeface="Times New Roman" panose="02020603050405020304" pitchFamily="18" charset="0"/>
                <a:cs typeface="Times New Roman" panose="02020603050405020304" pitchFamily="18" charset="0"/>
              </a:rPr>
              <a:t>  </a:t>
            </a:r>
            <a:r>
              <a:rPr lang="vi-VN" sz="2400" i="1" dirty="0">
                <a:solidFill>
                  <a:schemeClr val="tx1">
                    <a:lumMod val="50000"/>
                  </a:schemeClr>
                </a:solidFill>
                <a:latin typeface="Times New Roman" panose="02020603050405020304" pitchFamily="18" charset="0"/>
                <a:cs typeface="Times New Roman" panose="02020603050405020304" pitchFamily="18" charset="0"/>
              </a:rPr>
              <a:t>Bước 3:</a:t>
            </a:r>
            <a:r>
              <a:rPr lang="vi-VN" sz="2400" dirty="0">
                <a:solidFill>
                  <a:schemeClr val="tx1">
                    <a:lumMod val="50000"/>
                  </a:schemeClr>
                </a:solidFill>
                <a:latin typeface="Times New Roman" panose="02020603050405020304" pitchFamily="18" charset="0"/>
                <a:cs typeface="Times New Roman" panose="02020603050405020304" pitchFamily="18" charset="0"/>
              </a:rPr>
              <a:t> Tổng kết, đánh giá.</a:t>
            </a:r>
          </a:p>
        </p:txBody>
      </p:sp>
    </p:spTree>
    <p:extLst>
      <p:ext uri="{BB962C8B-B14F-4D97-AF65-F5344CB8AC3E}">
        <p14:creationId xmlns:p14="http://schemas.microsoft.com/office/powerpoint/2010/main" val="2126181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0" y="1619794"/>
            <a:ext cx="12191999" cy="5238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z="2400" b="1" dirty="0">
                <a:latin typeface="Times New Roman" panose="02020603050405020304" pitchFamily="18" charset="0"/>
                <a:cs typeface="Times New Roman" panose="02020603050405020304" pitchFamily="18" charset="0"/>
              </a:rPr>
              <a:t>4</a:t>
            </a:r>
            <a:r>
              <a:rPr lang="vi-VN" sz="2000" b="1" dirty="0">
                <a:latin typeface="Times New Roman" panose="02020603050405020304" pitchFamily="18" charset="0"/>
                <a:cs typeface="Times New Roman" panose="02020603050405020304" pitchFamily="18" charset="0"/>
              </a:rPr>
              <a:t>. Phương pháp Đóng </a:t>
            </a:r>
            <a:r>
              <a:rPr lang="vi-VN" sz="2000" b="1" dirty="0">
                <a:latin typeface="Times New Roman" panose="02020603050405020304" pitchFamily="18" charset="0"/>
                <a:cs typeface="Times New Roman" panose="02020603050405020304" pitchFamily="18" charset="0"/>
              </a:rPr>
              <a:t>vai</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sz="2000" b="1" i="1" dirty="0">
                <a:solidFill>
                  <a:srgbClr val="3F3F3F">
                    <a:lumMod val="50000"/>
                  </a:srgbClr>
                </a:solidFill>
                <a:latin typeface="Times New Roman" panose="02020603050405020304" pitchFamily="18" charset="0"/>
                <a:cs typeface="Times New Roman" panose="02020603050405020304" pitchFamily="18" charset="0"/>
              </a:rPr>
              <a:t>Vai trò</a:t>
            </a:r>
            <a:endParaRPr lang="en-US" sz="2000" dirty="0">
              <a:solidFill>
                <a:srgbClr val="3F3F3F">
                  <a:lumMod val="50000"/>
                </a:srgb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sinh được rèn luyện, thực hành những kĩ năng ứng xử.</a:t>
            </a:r>
          </a:p>
          <a:p>
            <a:r>
              <a:rPr lang="vi-VN" sz="2000" dirty="0">
                <a:latin typeface="Times New Roman" panose="02020603050405020304" pitchFamily="18" charset="0"/>
                <a:cs typeface="Times New Roman" panose="02020603050405020304" pitchFamily="18" charset="0"/>
              </a:rPr>
              <a:t>- Gây hứng thú và chú ý cho học sinh.</a:t>
            </a:r>
          </a:p>
          <a:p>
            <a:r>
              <a:rPr lang="vi-VN" sz="2000" dirty="0">
                <a:latin typeface="Times New Roman" panose="02020603050405020304" pitchFamily="18" charset="0"/>
                <a:cs typeface="Times New Roman" panose="02020603050405020304" pitchFamily="18" charset="0"/>
              </a:rPr>
              <a:t>- Tạo điều kiện phát triển óc sáng tạo của học sinh. </a:t>
            </a:r>
          </a:p>
          <a:p>
            <a:r>
              <a:rPr lang="vi-VN" sz="2000" dirty="0">
                <a:latin typeface="Times New Roman" panose="02020603050405020304" pitchFamily="18" charset="0"/>
                <a:cs typeface="Times New Roman" panose="02020603050405020304" pitchFamily="18" charset="0"/>
              </a:rPr>
              <a:t>- Khích lệ sự thay đổi thái độ, hành vi của học sinh theo hướng tích cực.</a:t>
            </a:r>
          </a:p>
          <a:p>
            <a:pPr>
              <a:defRPr/>
            </a:pPr>
            <a:r>
              <a:rPr lang="vi-VN" sz="2000" b="1" i="1" dirty="0">
                <a:solidFill>
                  <a:srgbClr val="3F3F3F">
                    <a:lumMod val="50000"/>
                  </a:srgbClr>
                </a:solidFill>
                <a:latin typeface="Times New Roman" panose="02020603050405020304" pitchFamily="18" charset="0"/>
                <a:cs typeface="Times New Roman" panose="02020603050405020304" pitchFamily="18" charset="0"/>
              </a:rPr>
              <a:t>Cách </a:t>
            </a:r>
            <a:r>
              <a:rPr lang="vi-VN" sz="2000" b="1" i="1" dirty="0">
                <a:solidFill>
                  <a:srgbClr val="3F3F3F">
                    <a:lumMod val="50000"/>
                  </a:srgbClr>
                </a:solidFill>
                <a:latin typeface="Times New Roman" panose="02020603050405020304" pitchFamily="18" charset="0"/>
                <a:cs typeface="Times New Roman" panose="02020603050405020304" pitchFamily="18" charset="0"/>
              </a:rPr>
              <a:t>tiến hành: </a:t>
            </a:r>
            <a:endParaRPr lang="vi-VN" sz="2000" dirty="0">
              <a:solidFill>
                <a:srgbClr val="3F3F3F">
                  <a:lumMod val="50000"/>
                </a:srgbClr>
              </a:solidFill>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Bước 1:</a:t>
            </a:r>
            <a:r>
              <a:rPr lang="vi-VN" sz="2000" dirty="0">
                <a:latin typeface="Times New Roman" panose="02020603050405020304" pitchFamily="18" charset="0"/>
                <a:cs typeface="Times New Roman" panose="02020603050405020304" pitchFamily="18" charset="0"/>
              </a:rPr>
              <a:t> Giáo viên nêu nhiệm vụ cho các nhóm: Các nhóm sẽ xử lý như thế nào trong tình huống sau:</a:t>
            </a:r>
          </a:p>
          <a:p>
            <a:r>
              <a:rPr lang="vi-VN" sz="2000" dirty="0">
                <a:latin typeface="Times New Roman" panose="02020603050405020304" pitchFamily="18" charset="0"/>
                <a:cs typeface="Times New Roman" panose="02020603050405020304" pitchFamily="18" charset="0"/>
              </a:rPr>
              <a:t>Em của em tình cờ ăn/uống phải một loại thuốc. Bạn đang chơi ngoài sân thì thấy em khóc, kêu đau bụng và rất sợ hãi. Đóng vai thể hiện những gì bạn sẽ làm.</a:t>
            </a:r>
          </a:p>
          <a:p>
            <a:r>
              <a:rPr lang="vi-VN" sz="2000" i="1" dirty="0">
                <a:latin typeface="Times New Roman" panose="02020603050405020304" pitchFamily="18" charset="0"/>
                <a:cs typeface="Times New Roman" panose="02020603050405020304" pitchFamily="18" charset="0"/>
              </a:rPr>
              <a:t>Bước 2:</a:t>
            </a:r>
            <a:r>
              <a:rPr lang="vi-VN" sz="2000" dirty="0">
                <a:latin typeface="Times New Roman" panose="02020603050405020304" pitchFamily="18" charset="0"/>
                <a:cs typeface="Times New Roman" panose="02020603050405020304" pitchFamily="18" charset="0"/>
              </a:rPr>
              <a:t> Tổ chức cho học sinh đóng vai:</a:t>
            </a:r>
          </a:p>
          <a:p>
            <a:r>
              <a:rPr lang="vi-VN" sz="2000" dirty="0">
                <a:latin typeface="Times New Roman" panose="02020603050405020304" pitchFamily="18" charset="0"/>
                <a:cs typeface="Times New Roman" panose="02020603050405020304" pitchFamily="18" charset="0"/>
              </a:rPr>
              <a:t>Có thể có một số cách phản ứng sau:</a:t>
            </a:r>
          </a:p>
          <a:p>
            <a:r>
              <a:rPr lang="vi-VN" sz="2000" dirty="0">
                <a:latin typeface="Times New Roman" panose="02020603050405020304" pitchFamily="18" charset="0"/>
                <a:cs typeface="Times New Roman" panose="02020603050405020304" pitchFamily="18" charset="0"/>
              </a:rPr>
              <a:t>Cách 1: Đỡ em lên giường nằm, sau đó lấy thuốc cho em uống.</a:t>
            </a:r>
          </a:p>
          <a:p>
            <a:r>
              <a:rPr lang="vi-VN" sz="2000" dirty="0">
                <a:latin typeface="Times New Roman" panose="02020603050405020304" pitchFamily="18" charset="0"/>
                <a:cs typeface="Times New Roman" panose="02020603050405020304" pitchFamily="18" charset="0"/>
              </a:rPr>
              <a:t>Cách </a:t>
            </a:r>
            <a:r>
              <a:rPr lang="en-US" sz="2000"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Động viên em sau đó chạy đi tìm hàng xóm giúp đỡ đưa bé đi viện.</a:t>
            </a:r>
          </a:p>
          <a:p>
            <a:r>
              <a:rPr lang="vi-VN" sz="2000" dirty="0">
                <a:latin typeface="Times New Roman" panose="02020603050405020304" pitchFamily="18" charset="0"/>
                <a:cs typeface="Times New Roman" panose="02020603050405020304" pitchFamily="18" charset="0"/>
              </a:rPr>
              <a:t>Cách </a:t>
            </a:r>
            <a:r>
              <a:rPr lang="en-US" sz="2000"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Gọi điện thoại cho bố mẹ, người thân….</a:t>
            </a:r>
          </a:p>
          <a:p>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Bước 3:</a:t>
            </a:r>
            <a:r>
              <a:rPr lang="vi-VN" sz="2000" dirty="0">
                <a:latin typeface="Times New Roman" panose="02020603050405020304" pitchFamily="18" charset="0"/>
                <a:cs typeface="Times New Roman" panose="02020603050405020304" pitchFamily="18" charset="0"/>
              </a:rPr>
              <a:t> Các nhóm khác nhận xét, bình luận, rút ra bài học. Giáo viên kết luận cách xử lí phù hợp.</a:t>
            </a:r>
          </a:p>
        </p:txBody>
      </p:sp>
    </p:spTree>
    <p:extLst>
      <p:ext uri="{BB962C8B-B14F-4D97-AF65-F5344CB8AC3E}">
        <p14:creationId xmlns:p14="http://schemas.microsoft.com/office/powerpoint/2010/main" val="632352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156754" y="1619794"/>
            <a:ext cx="12035246" cy="5238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800" b="1" dirty="0">
                <a:latin typeface="Times New Roman" panose="02020603050405020304" pitchFamily="18" charset="0"/>
                <a:cs typeface="Times New Roman" panose="02020603050405020304" pitchFamily="18" charset="0"/>
              </a:rPr>
              <a:t>5.Tổ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a:t>
            </a:r>
          </a:p>
          <a:p>
            <a:pPr lvl="0"/>
            <a:r>
              <a:rPr lang="vi-VN" sz="2800" b="1" i="1" dirty="0">
                <a:solidFill>
                  <a:schemeClr val="tx1">
                    <a:lumMod val="50000"/>
                  </a:schemeClr>
                </a:solidFill>
                <a:latin typeface="Times New Roman" panose="02020603050405020304" pitchFamily="18" charset="0"/>
                <a:cs typeface="Times New Roman" panose="02020603050405020304" pitchFamily="18" charset="0"/>
              </a:rPr>
              <a:t>Vai trò</a:t>
            </a:r>
            <a:endParaRPr lang="en-US" sz="2800" dirty="0">
              <a:solidFill>
                <a:schemeClr val="tx1">
                  <a:lumMod val="50000"/>
                </a:schemeClr>
              </a:solidFill>
              <a:latin typeface="Times New Roman" panose="02020603050405020304" pitchFamily="18" charset="0"/>
              <a:cs typeface="Times New Roman" panose="02020603050405020304" pitchFamily="18" charset="0"/>
            </a:endParaRPr>
          </a:p>
          <a:p>
            <a:r>
              <a:rPr lang="vi-VN" sz="2800" dirty="0">
                <a:solidFill>
                  <a:schemeClr val="tx1">
                    <a:lumMod val="50000"/>
                  </a:schemeClr>
                </a:solidFill>
                <a:latin typeface="Times New Roman" panose="02020603050405020304" pitchFamily="18" charset="0"/>
                <a:cs typeface="Times New Roman" panose="02020603050405020304" pitchFamily="18" charset="0"/>
              </a:rPr>
              <a:t>- Phát triển năng lực tư duy, sáng tạo, giải quyết vấn đề của học sinh.</a:t>
            </a:r>
          </a:p>
          <a:p>
            <a:r>
              <a:rPr lang="vi-VN" sz="2800" dirty="0">
                <a:solidFill>
                  <a:schemeClr val="tx1">
                    <a:lumMod val="50000"/>
                  </a:schemeClr>
                </a:solidFill>
                <a:latin typeface="Times New Roman" panose="02020603050405020304" pitchFamily="18" charset="0"/>
                <a:cs typeface="Times New Roman" panose="02020603050405020304" pitchFamily="18" charset="0"/>
              </a:rPr>
              <a:t>- Phát huy tính tích cực, sáng tạo của học sinh, giúp các em có cách nhìn toàn diện hơn trước các hiện tượng, sự việc nảy sinh trong hoạt động, cuộc sống hàng ngày.</a:t>
            </a:r>
          </a:p>
          <a:p>
            <a:pPr marL="285750" indent="-285750">
              <a:buFont typeface="Arial" panose="020B0604020202020204" pitchFamily="34" charset="0"/>
              <a:buChar char="•"/>
            </a:pPr>
            <a:r>
              <a:rPr lang="vi-VN" sz="2800" b="1" i="1" dirty="0">
                <a:solidFill>
                  <a:schemeClr val="tx1">
                    <a:lumMod val="50000"/>
                  </a:schemeClr>
                </a:solidFill>
                <a:latin typeface="Times New Roman" panose="02020603050405020304" pitchFamily="18" charset="0"/>
                <a:cs typeface="Times New Roman" panose="02020603050405020304" pitchFamily="18" charset="0"/>
              </a:rPr>
              <a:t>Cách </a:t>
            </a:r>
            <a:r>
              <a:rPr lang="vi-VN" sz="2800" b="1" i="1" dirty="0">
                <a:solidFill>
                  <a:schemeClr val="tx1">
                    <a:lumMod val="50000"/>
                  </a:schemeClr>
                </a:solidFill>
                <a:latin typeface="Times New Roman" panose="02020603050405020304" pitchFamily="18" charset="0"/>
                <a:cs typeface="Times New Roman" panose="02020603050405020304" pitchFamily="18" charset="0"/>
              </a:rPr>
              <a:t>tiến hành: </a:t>
            </a:r>
            <a:endParaRPr lang="en-US" sz="2800" b="1" i="1" dirty="0">
              <a:solidFill>
                <a:schemeClr val="tx1">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sz="2800" dirty="0">
                <a:solidFill>
                  <a:schemeClr val="tx1">
                    <a:lumMod val="50000"/>
                  </a:schemeClr>
                </a:solidFill>
                <a:latin typeface="Times New Roman" panose="02020603050405020304" pitchFamily="18" charset="0"/>
                <a:cs typeface="Times New Roman" panose="02020603050405020304" pitchFamily="18" charset="0"/>
              </a:rPr>
              <a:t>Bước </a:t>
            </a:r>
            <a:r>
              <a:rPr lang="vi-VN" sz="2800" dirty="0">
                <a:solidFill>
                  <a:schemeClr val="tx1">
                    <a:lumMod val="50000"/>
                  </a:schemeClr>
                </a:solidFill>
                <a:latin typeface="Times New Roman" panose="02020603050405020304" pitchFamily="18" charset="0"/>
                <a:cs typeface="Times New Roman" panose="02020603050405020304" pitchFamily="18" charset="0"/>
              </a:rPr>
              <a:t>1: Phổ biến về nội dung và kế hoạch tổ chức hoạt động trải nghiệm.</a:t>
            </a:r>
          </a:p>
          <a:p>
            <a:r>
              <a:rPr lang="vi-VN" sz="2800" dirty="0">
                <a:solidFill>
                  <a:schemeClr val="tx1">
                    <a:lumMod val="50000"/>
                  </a:schemeClr>
                </a:solidFill>
                <a:latin typeface="Times New Roman" panose="02020603050405020304" pitchFamily="18" charset="0"/>
                <a:cs typeface="Times New Roman" panose="02020603050405020304" pitchFamily="18" charset="0"/>
              </a:rPr>
              <a:t>Bước 2: Tổ chức hoạt động trải nghiệm.</a:t>
            </a:r>
          </a:p>
          <a:p>
            <a:r>
              <a:rPr lang="vi-VN" sz="2800" dirty="0">
                <a:solidFill>
                  <a:schemeClr val="tx1">
                    <a:lumMod val="50000"/>
                  </a:schemeClr>
                </a:solidFill>
                <a:latin typeface="Times New Roman" panose="02020603050405020304" pitchFamily="18" charset="0"/>
                <a:cs typeface="Times New Roman" panose="02020603050405020304" pitchFamily="18" charset="0"/>
              </a:rPr>
              <a:t>Bước 3: Đánh giá, tổng kết việc thực hiện hoạt động trải nghiệm.</a:t>
            </a:r>
          </a:p>
        </p:txBody>
      </p:sp>
    </p:spTree>
    <p:extLst>
      <p:ext uri="{BB962C8B-B14F-4D97-AF65-F5344CB8AC3E}">
        <p14:creationId xmlns:p14="http://schemas.microsoft.com/office/powerpoint/2010/main" val="627154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0" y="1619794"/>
            <a:ext cx="12191999" cy="5238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000" b="1" dirty="0">
                <a:latin typeface="Times New Roman" panose="02020603050405020304" pitchFamily="18" charset="0"/>
                <a:cs typeface="Times New Roman" panose="02020603050405020304" pitchFamily="18" charset="0"/>
              </a:rPr>
              <a:t>6.</a:t>
            </a:r>
            <a:r>
              <a:rPr lang="vi-VN" sz="2000" b="1" dirty="0">
                <a:latin typeface="Times New Roman" panose="02020603050405020304" pitchFamily="18" charset="0"/>
                <a:cs typeface="Times New Roman" panose="02020603050405020304" pitchFamily="18" charset="0"/>
              </a:rPr>
              <a:t>Sử </a:t>
            </a:r>
            <a:r>
              <a:rPr lang="vi-VN" sz="2000" b="1" dirty="0">
                <a:latin typeface="Times New Roman" panose="02020603050405020304" pitchFamily="18" charset="0"/>
                <a:cs typeface="Times New Roman" panose="02020603050405020304" pitchFamily="18" charset="0"/>
              </a:rPr>
              <a:t>dụng bản đồ tư duy.</a:t>
            </a:r>
            <a:endParaRPr lang="en-US" sz="2000" b="1" dirty="0">
              <a:solidFill>
                <a:srgbClr val="3F3F3F"/>
              </a:solidFill>
              <a:latin typeface="Times New Roman" panose="02020603050405020304" pitchFamily="18" charset="0"/>
              <a:cs typeface="Times New Roman" panose="02020603050405020304" pitchFamily="18" charset="0"/>
            </a:endParaRPr>
          </a:p>
          <a:p>
            <a:pPr>
              <a:defRPr/>
            </a:pPr>
            <a:r>
              <a:rPr lang="vi-VN" sz="2000" b="1" i="1" dirty="0">
                <a:solidFill>
                  <a:srgbClr val="3F3F3F">
                    <a:lumMod val="50000"/>
                  </a:srgbClr>
                </a:solidFill>
                <a:latin typeface="Times New Roman" panose="02020603050405020304" pitchFamily="18" charset="0"/>
                <a:cs typeface="Times New Roman" panose="02020603050405020304" pitchFamily="18" charset="0"/>
              </a:rPr>
              <a:t>Vai trò</a:t>
            </a:r>
            <a:endParaRPr lang="en-US" sz="2000" dirty="0">
              <a:solidFill>
                <a:srgbClr val="3F3F3F">
                  <a:lumMod val="50000"/>
                </a:srgbClr>
              </a:solidFill>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Khi học sinh đã thiết kế Bản đồ tư duy và tự “ghi chép” phần kiến thức như trên là các em đã hiểu sâu kiến thức và biết chuyển kiến thức từ SGK theo cách trình bày thông thường thành cách hiểu, cách ghi nhớ riêng của mình.</a:t>
            </a:r>
          </a:p>
          <a:p>
            <a:r>
              <a:rPr lang="vi-VN" sz="2000" dirty="0">
                <a:latin typeface="Times New Roman" panose="02020603050405020304" pitchFamily="18" charset="0"/>
                <a:cs typeface="Times New Roman" panose="02020603050405020304" pitchFamily="18" charset="0"/>
              </a:rPr>
              <a:t>- Giúp học sinh học tập một cách chủ động, tích cực và huy động được tất cả học sinh tham gia xây dựng bài một cách hào hứng. Với sản phẩm độc đáo “kiến thức + hội họa” là niềm vui sáng tạo hàng ngày của học sinh.</a:t>
            </a:r>
          </a:p>
          <a:p>
            <a:r>
              <a:rPr lang="vi-VN" sz="2000" dirty="0">
                <a:latin typeface="Times New Roman" panose="02020603050405020304" pitchFamily="18" charset="0"/>
                <a:cs typeface="Times New Roman" panose="02020603050405020304" pitchFamily="18" charset="0"/>
              </a:rPr>
              <a:t>- Phát triển năng lực riêng của từng học sinh về trí tuệ (vẽ, viết gì trên Bản đồ tư duy), hệ thống hóa kiến thức (huy động những điều đã học trước đó để chọn lọc các ý để ghi), khả năng hội họa (hình thức trình bày, kết hợp hình vẽ, chữ viết, màu sắc), sự vận dụng kiến thức được học qua sách vở vào cuộc sống.</a:t>
            </a:r>
          </a:p>
          <a:p>
            <a:r>
              <a:rPr lang="vi-VN" sz="2000" b="1" i="1" dirty="0">
                <a:latin typeface="Times New Roman" panose="02020603050405020304" pitchFamily="18" charset="0"/>
                <a:cs typeface="Times New Roman" panose="02020603050405020304" pitchFamily="18" charset="0"/>
              </a:rPr>
              <a:t>* Cách tiến hành: </a:t>
            </a:r>
            <a:r>
              <a:rPr lang="vi-VN" sz="2000" dirty="0">
                <a:latin typeface="Times New Roman" panose="02020603050405020304" pitchFamily="18" charset="0"/>
                <a:cs typeface="Times New Roman" panose="02020603050405020304" pitchFamily="18" charset="0"/>
              </a:rPr>
              <a:t>Tôi thường tiến hành theo các bước sau:</a:t>
            </a:r>
          </a:p>
          <a:p>
            <a:r>
              <a:rPr lang="vi-VN" sz="2000" i="1" dirty="0">
                <a:latin typeface="Times New Roman" panose="02020603050405020304" pitchFamily="18" charset="0"/>
                <a:cs typeface="Times New Roman" panose="02020603050405020304" pitchFamily="18" charset="0"/>
              </a:rPr>
              <a:t>Bước 1:</a:t>
            </a:r>
            <a:r>
              <a:rPr lang="vi-VN" sz="2000" dirty="0">
                <a:latin typeface="Times New Roman" panose="02020603050405020304" pitchFamily="18" charset="0"/>
                <a:cs typeface="Times New Roman" panose="02020603050405020304" pitchFamily="18" charset="0"/>
              </a:rPr>
              <a:t> Lập Bản đồ tư duy (theo nhóm hay cá nhân).</a:t>
            </a:r>
          </a:p>
          <a:p>
            <a:r>
              <a:rPr lang="vi-VN" sz="2000" i="1" dirty="0">
                <a:latin typeface="Times New Roman" panose="02020603050405020304" pitchFamily="18" charset="0"/>
                <a:cs typeface="Times New Roman" panose="02020603050405020304" pitchFamily="18" charset="0"/>
              </a:rPr>
              <a:t>Bước 2:</a:t>
            </a:r>
            <a:r>
              <a:rPr lang="vi-VN" sz="2000" dirty="0">
                <a:latin typeface="Times New Roman" panose="02020603050405020304" pitchFamily="18" charset="0"/>
                <a:cs typeface="Times New Roman" panose="02020603050405020304" pitchFamily="18" charset="0"/>
              </a:rPr>
              <a:t> Báo cáo, thuyết minh về Bản đồ tư duy.</a:t>
            </a:r>
          </a:p>
          <a:p>
            <a:r>
              <a:rPr lang="vi-VN" sz="2000" i="1" dirty="0">
                <a:latin typeface="Times New Roman" panose="02020603050405020304" pitchFamily="18" charset="0"/>
                <a:cs typeface="Times New Roman" panose="02020603050405020304" pitchFamily="18" charset="0"/>
              </a:rPr>
              <a:t>Bước 3:</a:t>
            </a:r>
            <a:r>
              <a:rPr lang="vi-VN" sz="2000" dirty="0">
                <a:latin typeface="Times New Roman" panose="02020603050405020304" pitchFamily="18" charset="0"/>
                <a:cs typeface="Times New Roman" panose="02020603050405020304" pitchFamily="18" charset="0"/>
              </a:rPr>
              <a:t> Thảo luận, chỉnh sửa, hoàn thiện Bản đồ tư duy. Giáo viên cố vấn, giúp học sinh hoàn chỉnh Bản đồ tư duy, dẫn dắt đến kiến thức trọng tâm của bài học.</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643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222069" y="1356361"/>
            <a:ext cx="11508377"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0" y="2442753"/>
            <a:ext cx="12191999" cy="389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b="1" dirty="0">
                <a:solidFill>
                  <a:srgbClr val="3F3F3F"/>
                </a:solidFill>
                <a:latin typeface="Times New Roman" panose="02020603050405020304" pitchFamily="18" charset="0"/>
                <a:cs typeface="Times New Roman" panose="02020603050405020304" pitchFamily="18" charset="0"/>
              </a:rPr>
              <a:t>7</a:t>
            </a:r>
            <a:r>
              <a:rPr lang="en-US" sz="2400" b="1" dirty="0">
                <a:solidFill>
                  <a:srgbClr val="3F3F3F"/>
                </a:solidFill>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Phối hợp với phụ huynh học sinh, nhân viên thư viện, nhân viên y tế trong dạy học phát triển năng lực cho học sinh.</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Để dạy học theo định hướng phát triển năng lực, tôi đã phối hợp với phụ huynh học sinh, nhân viên thư viện, nhân viên y tế trong các hoạt động sau:</a:t>
            </a:r>
          </a:p>
          <a:p>
            <a:r>
              <a:rPr lang="vi-VN" sz="2400" b="1" i="1" dirty="0">
                <a:latin typeface="Times New Roman" panose="02020603050405020304" pitchFamily="18" charset="0"/>
                <a:cs typeface="Times New Roman" panose="02020603050405020304" pitchFamily="18" charset="0"/>
              </a:rPr>
              <a:t>      a) Sưu tầm tư liệu, tranh ảnh, clip, video có liên quan đến bài học.</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Những tài liệu, tranh ảnh, clip, video, này có thể do phụ huynh và học sinh sưu tầm trên sách báo, trên mạng Internet; do đọc sách, báo được nhân viên thư viện giới thiệu; do nhân viên y tế tuyên truyền hoặc cũng có thể do chính phụ huynh chụp hoặc quay lại những hoạt động trong cuộc sống hằng ngày của học sinh.</a:t>
            </a:r>
          </a:p>
          <a:p>
            <a:pPr>
              <a:defRPr/>
            </a:pPr>
            <a:endParaRPr lang="vi-VN" sz="2400" dirty="0">
              <a:solidFill>
                <a:srgbClr val="3F3F3F"/>
              </a:solidFill>
              <a:latin typeface="Tahoma" panose="020B0604030504040204" pitchFamily="34" charset="0"/>
            </a:endParaRPr>
          </a:p>
        </p:txBody>
      </p:sp>
    </p:spTree>
    <p:extLst>
      <p:ext uri="{BB962C8B-B14F-4D97-AF65-F5344CB8AC3E}">
        <p14:creationId xmlns:p14="http://schemas.microsoft.com/office/powerpoint/2010/main" val="3632685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eaLnBrk="0" fontAlgn="base" hangingPunct="0">
              <a:lnSpc>
                <a:spcPct val="100000"/>
              </a:lnSpc>
              <a:spcAft>
                <a:spcPct val="0"/>
              </a:spcAft>
            </a:pPr>
            <a:r>
              <a:rPr lang="en-AU" sz="4000" dirty="0">
                <a:solidFill>
                  <a:srgbClr val="C00000"/>
                </a:solidFill>
                <a:latin typeface="Action Jackson" panose="00000400000000000000" pitchFamily="2" charset="0"/>
              </a:rPr>
              <a:t>B</a:t>
            </a:r>
            <a:r>
              <a:rPr lang="en-AU" sz="4000" dirty="0">
                <a:solidFill>
                  <a:srgbClr val="C00000"/>
                </a:solidFill>
                <a:latin typeface="Action Jackson" panose="00000400000000000000" pitchFamily="2" charset="0"/>
              </a:rPr>
              <a:t>. Môn TỰ NHIÊN VÀ XÃ HỘI</a:t>
            </a:r>
            <a:r>
              <a:rPr lang="en-US" sz="4000" dirty="0">
                <a:solidFill>
                  <a:srgbClr val="C00000"/>
                </a:solidFill>
                <a:latin typeface="Action Jackson" panose="00000400000000000000" pitchFamily="2" charset="0"/>
              </a:rPr>
              <a:t/>
            </a:r>
            <a:br>
              <a:rPr lang="en-US" sz="4000" dirty="0">
                <a:solidFill>
                  <a:srgbClr val="C00000"/>
                </a:solidFill>
                <a:latin typeface="Action Jackson" panose="00000400000000000000" pitchFamily="2" charset="0"/>
              </a:rPr>
            </a:br>
            <a:endParaRPr lang="en-US" sz="6000" dirty="0">
              <a:solidFill>
                <a:srgbClr val="C00000"/>
              </a:solidFill>
              <a:latin typeface="Action Jackson" panose="00000400000000000000" pitchFamily="2" charset="0"/>
            </a:endParaRPr>
          </a:p>
        </p:txBody>
      </p:sp>
      <p:sp>
        <p:nvSpPr>
          <p:cNvPr id="4" name="Content Placeholder 2"/>
          <p:cNvSpPr>
            <a:spLocks/>
          </p:cNvSpPr>
          <p:nvPr/>
        </p:nvSpPr>
        <p:spPr bwMode="auto">
          <a:xfrm>
            <a:off x="169817" y="2246812"/>
            <a:ext cx="11891553" cy="472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en-US" sz="2400" b="1" dirty="0">
                <a:solidFill>
                  <a:srgbClr val="3F3F3F"/>
                </a:solidFill>
                <a:latin typeface="Calibri"/>
              </a:rPr>
              <a:t>8</a:t>
            </a:r>
            <a:r>
              <a:rPr lang="en-US" sz="2400" b="1" dirty="0">
                <a:solidFill>
                  <a:srgbClr val="3F3F3F"/>
                </a:solidFill>
                <a:latin typeface="Calibri"/>
              </a:rPr>
              <a:t>.</a:t>
            </a:r>
            <a:r>
              <a:rPr lang="vi-VN" sz="2400" b="1" dirty="0">
                <a:solidFill>
                  <a:srgbClr val="3F3F3F"/>
                </a:solidFill>
                <a:latin typeface="Tahoma" panose="020B0604030504040204" pitchFamily="34" charset="0"/>
              </a:rPr>
              <a:t> </a:t>
            </a:r>
            <a:r>
              <a:rPr lang="vi-VN" sz="2400" b="1" dirty="0">
                <a:solidFill>
                  <a:srgbClr val="3F3F3F"/>
                </a:solidFill>
                <a:latin typeface="Tahoma" panose="020B0604030504040204" pitchFamily="34" charset="0"/>
              </a:rPr>
              <a:t>Phối hợp với phụ huynh học sinh, nhân viên thư viện, nhân viên y tế trong dạy học phát triển năng lực cho học sinh.</a:t>
            </a:r>
            <a:endParaRPr lang="vi-VN" sz="2400" dirty="0">
              <a:solidFill>
                <a:srgbClr val="3F3F3F"/>
              </a:solidFill>
              <a:latin typeface="Tahoma" panose="020B0604030504040204" pitchFamily="34" charset="0"/>
            </a:endParaRPr>
          </a:p>
          <a:p>
            <a:pPr>
              <a:defRPr/>
            </a:pPr>
            <a:r>
              <a:rPr lang="vi-VN" sz="2400" dirty="0">
                <a:solidFill>
                  <a:srgbClr val="3F3F3F"/>
                </a:solidFill>
                <a:latin typeface="Tahoma" panose="020B0604030504040204" pitchFamily="34" charset="0"/>
              </a:rPr>
              <a:t>     Để dạy học theo định hướng phát triển năng lực, tôi đã phối hợp với phụ huynh học sinh, nhân viên thư viện, nhân viên y tế trong các hoạt động sau:</a:t>
            </a:r>
          </a:p>
          <a:p>
            <a:pPr>
              <a:defRPr/>
            </a:pPr>
            <a:r>
              <a:rPr lang="vi-VN" sz="2400" b="1" i="1" dirty="0">
                <a:solidFill>
                  <a:srgbClr val="3F3F3F"/>
                </a:solidFill>
                <a:latin typeface="Tahoma" panose="020B0604030504040204" pitchFamily="34" charset="0"/>
              </a:rPr>
              <a:t>      a) Sưu tầm tư liệu, tranh ảnh, clip, video có liên quan đến bài học.</a:t>
            </a:r>
            <a:endParaRPr lang="vi-VN" sz="2400" dirty="0">
              <a:solidFill>
                <a:srgbClr val="3F3F3F"/>
              </a:solidFill>
              <a:latin typeface="Tahoma" panose="020B0604030504040204" pitchFamily="34" charset="0"/>
            </a:endParaRPr>
          </a:p>
          <a:p>
            <a:pPr>
              <a:defRPr/>
            </a:pPr>
            <a:r>
              <a:rPr lang="vi-VN" sz="2400" dirty="0">
                <a:solidFill>
                  <a:srgbClr val="3F3F3F"/>
                </a:solidFill>
                <a:latin typeface="Tahoma" panose="020B0604030504040204" pitchFamily="34" charset="0"/>
              </a:rPr>
              <a:t>     Những tài liệu, tranh ảnh, clip, video, này có thể do phụ huynh và học sinh sưu tầm trên sách báo, trên mạng Internet; do đọc sách, báo được nhân viên thư viện giới thiệu; do nhân viên y tế tuyên truyền hoặc cũng có thể do chính phụ huynh chụp hoặc quay lại những hoạt động trong cuộc sống hằng ngày của học sinh.</a:t>
            </a:r>
          </a:p>
          <a:p>
            <a:pPr>
              <a:defRPr/>
            </a:pPr>
            <a:endParaRPr lang="vi-VN" sz="2400" dirty="0">
              <a:solidFill>
                <a:srgbClr val="3F3F3F"/>
              </a:solidFill>
              <a:latin typeface="Tahoma" panose="020B0604030504040204" pitchFamily="34" charset="0"/>
            </a:endParaRPr>
          </a:p>
        </p:txBody>
      </p:sp>
    </p:spTree>
    <p:extLst>
      <p:ext uri="{BB962C8B-B14F-4D97-AF65-F5344CB8AC3E}">
        <p14:creationId xmlns:p14="http://schemas.microsoft.com/office/powerpoint/2010/main" val="190083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eaLnBrk="0" fontAlgn="base" hangingPunct="0">
              <a:lnSpc>
                <a:spcPct val="100000"/>
              </a:lnSpc>
              <a:spcAft>
                <a:spcPct val="0"/>
              </a:spcAft>
            </a:pPr>
            <a:r>
              <a:rPr lang="en-US" sz="4800" dirty="0">
                <a:solidFill>
                  <a:srgbClr val="FF0000"/>
                </a:solidFill>
                <a:latin typeface="Action Jackson" panose="00000400000000000000" pitchFamily="2" charset="0"/>
              </a:rPr>
              <a:t>BÀI HỌC KINH NGHIỆM</a:t>
            </a:r>
            <a:endParaRPr lang="en-US" sz="7200" dirty="0">
              <a:solidFill>
                <a:srgbClr val="FF0000"/>
              </a:solidFill>
              <a:latin typeface="Action Jackson" panose="00000400000000000000" pitchFamily="2" charset="0"/>
            </a:endParaRPr>
          </a:p>
        </p:txBody>
      </p:sp>
      <p:sp>
        <p:nvSpPr>
          <p:cNvPr id="4" name="Content Placeholder 2"/>
          <p:cNvSpPr>
            <a:spLocks/>
          </p:cNvSpPr>
          <p:nvPr/>
        </p:nvSpPr>
        <p:spPr bwMode="auto">
          <a:xfrm>
            <a:off x="0" y="1867990"/>
            <a:ext cx="12191999" cy="49900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solidFill>
                  <a:srgbClr val="3F3F3F"/>
                </a:solidFill>
                <a:latin typeface="Times New Roman" panose="02020603050405020304" pitchFamily="18" charset="0"/>
                <a:cs typeface="Times New Roman" panose="02020603050405020304" pitchFamily="18" charset="0"/>
              </a:rPr>
              <a:t>	</a:t>
            </a:r>
            <a:r>
              <a:rPr lang="vi-VN" sz="2000" b="1" dirty="0" smtClean="0"/>
              <a:t>BÀI HỌC KINH NGHIỆM:</a:t>
            </a:r>
            <a:endParaRPr lang="vi-VN" sz="2000" dirty="0" smtClean="0"/>
          </a:p>
          <a:p>
            <a:r>
              <a:rPr lang="vi-VN" sz="2000" i="1" dirty="0" smtClean="0"/>
              <a:t>   </a:t>
            </a:r>
            <a:r>
              <a:rPr lang="vi-VN" sz="2000" dirty="0" smtClean="0"/>
              <a:t>  Trong quá trình đổi mới phương pháp dạy học và tổ chức các hoạt động theo hướng phát triển năng lực cho học sinh, tôi đã rút ra những bài học kinh nghiệm sau:</a:t>
            </a:r>
          </a:p>
          <a:p>
            <a:r>
              <a:rPr lang="vi-VN" sz="2000" dirty="0" smtClean="0"/>
              <a:t>     </a:t>
            </a:r>
            <a:r>
              <a:rPr lang="vi-VN" sz="2000" dirty="0" smtClean="0">
                <a:solidFill>
                  <a:srgbClr val="FF0000"/>
                </a:solidFill>
              </a:rPr>
              <a:t>1. Yêu cầu về kiến thức:</a:t>
            </a:r>
          </a:p>
          <a:p>
            <a:r>
              <a:rPr lang="vi-VN" sz="2000" dirty="0" smtClean="0"/>
              <a:t>- Giáo viên cần nắm vững được kiến thức, năng lực xuyên suốt trong toàn cấp học, đối với môn Tự nhiên và Xã hội nói riêng và các môn học khác nói chung. Từ hệ thống kiến thức, năng lực đó, giáo viên sâu chuỗi lại để có định hướng giảng dạy theo hướng phát triển năng lực cho học sinh đúng trọng tâm.</a:t>
            </a:r>
          </a:p>
          <a:p>
            <a:r>
              <a:rPr lang="vi-VN" sz="2000" dirty="0" smtClean="0"/>
              <a:t>- </a:t>
            </a:r>
            <a:r>
              <a:rPr lang="vi-VN" sz="2000" dirty="0"/>
              <a:t>Giáo viên cũng cần phải có kiến thức tích hợp trong từng bài, từng chủ điểm trong từng khối lớp, để thuận lợi trong việc thiết kế bài học, định hướng các phương pháp dạy học trong từng chủ điểm của môn học cho phù hợp.</a:t>
            </a:r>
          </a:p>
          <a:p>
            <a:r>
              <a:rPr lang="vi-VN" sz="2000" dirty="0"/>
              <a:t>     </a:t>
            </a:r>
            <a:r>
              <a:rPr lang="vi-VN" sz="2000" dirty="0">
                <a:solidFill>
                  <a:srgbClr val="FF0000"/>
                </a:solidFill>
              </a:rPr>
              <a:t>2. Lập kế hoạch bài học:</a:t>
            </a:r>
          </a:p>
          <a:p>
            <a:r>
              <a:rPr lang="vi-VN" sz="2000" dirty="0"/>
              <a:t>- Giáo viên cần nắm vững nội dung cơ bản của bài học trong Sách giáo khoa và những hướng dẫn cụ thể về mục tiêu và năng lực cần đạt.</a:t>
            </a:r>
          </a:p>
          <a:p>
            <a:r>
              <a:rPr lang="vi-VN" sz="2000" dirty="0"/>
              <a:t>- Tùy theo đặc điểm của từng bài mà xây dựng kế hoạch bài giảng phù hợp.</a:t>
            </a:r>
          </a:p>
          <a:p>
            <a:r>
              <a:rPr lang="vi-VN" sz="2000" dirty="0"/>
              <a:t>     </a:t>
            </a:r>
          </a:p>
        </p:txBody>
      </p:sp>
    </p:spTree>
    <p:extLst>
      <p:ext uri="{BB962C8B-B14F-4D97-AF65-F5344CB8AC3E}">
        <p14:creationId xmlns:p14="http://schemas.microsoft.com/office/powerpoint/2010/main" val="1235868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eaLnBrk="0" fontAlgn="base" hangingPunct="0">
              <a:lnSpc>
                <a:spcPct val="100000"/>
              </a:lnSpc>
              <a:spcAft>
                <a:spcPct val="0"/>
              </a:spcAft>
            </a:pPr>
            <a:r>
              <a:rPr lang="en-US" sz="4800" dirty="0">
                <a:solidFill>
                  <a:srgbClr val="FF0000"/>
                </a:solidFill>
                <a:latin typeface="Action Jackson" panose="00000400000000000000" pitchFamily="2" charset="0"/>
              </a:rPr>
              <a:t>BÀI HỌC KINH NGHIỆM</a:t>
            </a:r>
            <a:endParaRPr lang="en-US" sz="7200" dirty="0">
              <a:solidFill>
                <a:srgbClr val="FF0000"/>
              </a:solidFill>
              <a:latin typeface="Action Jackson" panose="00000400000000000000" pitchFamily="2" charset="0"/>
            </a:endParaRPr>
          </a:p>
        </p:txBody>
      </p:sp>
      <p:sp>
        <p:nvSpPr>
          <p:cNvPr id="4" name="Content Placeholder 2"/>
          <p:cNvSpPr>
            <a:spLocks/>
          </p:cNvSpPr>
          <p:nvPr/>
        </p:nvSpPr>
        <p:spPr bwMode="auto">
          <a:xfrm>
            <a:off x="1" y="1867990"/>
            <a:ext cx="12083142" cy="4472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2000" dirty="0" smtClean="0">
                <a:solidFill>
                  <a:srgbClr val="FF0000"/>
                </a:solidFill>
              </a:rPr>
              <a:t>3</a:t>
            </a:r>
            <a:r>
              <a:rPr lang="vi-VN" sz="2000" dirty="0">
                <a:solidFill>
                  <a:srgbClr val="FF0000"/>
                </a:solidFill>
              </a:rPr>
              <a:t>. </a:t>
            </a:r>
            <a:r>
              <a:rPr lang="vi-VN" sz="2000" dirty="0">
                <a:solidFill>
                  <a:srgbClr val="FF0000"/>
                </a:solidFill>
              </a:rPr>
              <a:t>Vận dụng linh hoạt các phương pháp dạy học:</a:t>
            </a:r>
          </a:p>
          <a:p>
            <a:r>
              <a:rPr lang="vi-VN" sz="2000" dirty="0"/>
              <a:t>- Các phương pháp dạy học Tự nhiên và Xã hội rất đa dạng. Mỗi phương pháp có mặt hay và hạn chế riêng vì vậy khi sử dụng các phương pháp dạy học giáo viên cần nắm vững các phương pháp hình thức tổ chức dạy học, lựa chọn kết hợp các phương pháp dạy học phù hợp với nội dung bài dạy, chủ điểm và năng lực cần đạt của bài học đó. Căn cứ vào đối tượng học sinh mà sử dụng các phương pháp dạy học một cách hợp lí, linh hoạt và đúng mức.</a:t>
            </a:r>
          </a:p>
          <a:p>
            <a:r>
              <a:rPr lang="vi-VN" sz="2000" dirty="0"/>
              <a:t> </a:t>
            </a:r>
            <a:r>
              <a:rPr lang="vi-VN" sz="2000" dirty="0" smtClean="0">
                <a:solidFill>
                  <a:srgbClr val="FF0000"/>
                </a:solidFill>
              </a:rPr>
              <a:t>4</a:t>
            </a:r>
            <a:r>
              <a:rPr lang="vi-VN" sz="2000" dirty="0">
                <a:solidFill>
                  <a:srgbClr val="FF0000"/>
                </a:solidFill>
              </a:rPr>
              <a:t>. </a:t>
            </a:r>
            <a:r>
              <a:rPr lang="vi-VN" sz="2000" dirty="0">
                <a:solidFill>
                  <a:srgbClr val="FF0000"/>
                </a:solidFill>
              </a:rPr>
              <a:t>Tổ chức tốt các hoạt động trên lớp:</a:t>
            </a:r>
          </a:p>
          <a:p>
            <a:r>
              <a:rPr lang="vi-VN" sz="2000" dirty="0"/>
              <a:t>- Giáo viên cần khéo léo sử dụng linh hoạt các phương pháp dạy học, các hình thức tổ chức, dẫn dắt học sinh đạt được đích cần đến sau những hoạt động.</a:t>
            </a:r>
          </a:p>
          <a:p>
            <a:r>
              <a:rPr lang="vi-VN" sz="2000" dirty="0"/>
              <a:t>- Không tách rời các hoạt động mà phải có sự đan xen, liên kết, hỗ trợ giữa các hoạt động với nhau.</a:t>
            </a:r>
          </a:p>
          <a:p>
            <a:r>
              <a:rPr lang="vi-VN" sz="2000" dirty="0"/>
              <a:t>- Để tiết dạy nhẹ nhàng có hiệu quả giáo viên cần giao việc rõ ràng, chốt nội dung kiến thức ở từng hoạt động. Luôn tôn trong mọi suy nghĩ đóng góp, ý kiến hoặc câu trả lời của học sinh.</a:t>
            </a:r>
          </a:p>
          <a:p>
            <a:r>
              <a:rPr lang="vi-VN" sz="2000" dirty="0"/>
              <a:t>- Đặc biệt cần động viên khuyến khích, học sinh thường xuyên. Giúp học sinh tự tin hơn, chủ động hơn trong việc chiếm lĩnh tri thức.</a:t>
            </a:r>
          </a:p>
          <a:p>
            <a:r>
              <a:rPr lang="vi-VN" sz="2000" dirty="0"/>
              <a:t>      </a:t>
            </a:r>
            <a:r>
              <a:rPr lang="vi-VN" sz="2000" dirty="0">
                <a:solidFill>
                  <a:srgbClr val="3F3F3F"/>
                </a:solidFill>
                <a:latin typeface="Tahoma" panose="020B0604030504040204" pitchFamily="34" charset="0"/>
              </a:rPr>
              <a:t>     </a:t>
            </a:r>
          </a:p>
        </p:txBody>
      </p:sp>
    </p:spTree>
    <p:extLst>
      <p:ext uri="{BB962C8B-B14F-4D97-AF65-F5344CB8AC3E}">
        <p14:creationId xmlns:p14="http://schemas.microsoft.com/office/powerpoint/2010/main" val="2688111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0"/>
            <a:ext cx="9144000" cy="1021080"/>
          </a:xfrm>
          <a:solidFill>
            <a:srgbClr val="FFFF85"/>
          </a:solidFill>
          <a:scene3d>
            <a:camera prst="orthographicFront"/>
            <a:lightRig rig="threePt" dir="t"/>
          </a:scene3d>
          <a:sp3d>
            <a:bevelB w="101600" prst="riblet"/>
          </a:sp3d>
        </p:spPr>
        <p:txBody>
          <a:bodyPr>
            <a:noAutofit/>
          </a:bodyPr>
          <a:lstStyle/>
          <a:p>
            <a:pPr algn="ctr"/>
            <a:endParaRPr lang="en-US" b="1" dirty="0" smtClean="0">
              <a:solidFill>
                <a:srgbClr val="FF0000"/>
              </a:solidFill>
            </a:endParaRPr>
          </a:p>
          <a:p>
            <a:pPr algn="ctr"/>
            <a:r>
              <a:rPr lang="en-US" sz="2400" b="1" dirty="0" err="1">
                <a:solidFill>
                  <a:srgbClr val="0937C9"/>
                </a:solidFill>
              </a:rPr>
              <a:t>Đổi</a:t>
            </a:r>
            <a:r>
              <a:rPr lang="en-US" sz="2400" b="1" dirty="0">
                <a:solidFill>
                  <a:srgbClr val="0937C9"/>
                </a:solidFill>
              </a:rPr>
              <a:t> mới PPDH </a:t>
            </a:r>
            <a:r>
              <a:rPr lang="en-US" sz="2400" b="1" dirty="0" err="1">
                <a:solidFill>
                  <a:srgbClr val="0937C9"/>
                </a:solidFill>
              </a:rPr>
              <a:t>phát</a:t>
            </a:r>
            <a:r>
              <a:rPr lang="en-US" sz="2400" b="1" dirty="0">
                <a:solidFill>
                  <a:srgbClr val="0937C9"/>
                </a:solidFill>
              </a:rPr>
              <a:t> </a:t>
            </a:r>
            <a:r>
              <a:rPr lang="en-US" sz="2400" b="1" dirty="0" err="1">
                <a:solidFill>
                  <a:srgbClr val="0937C9"/>
                </a:solidFill>
              </a:rPr>
              <a:t>triển</a:t>
            </a:r>
            <a:r>
              <a:rPr lang="en-US" sz="2400" b="1" dirty="0">
                <a:solidFill>
                  <a:srgbClr val="0937C9"/>
                </a:solidFill>
              </a:rPr>
              <a:t> NL, PC HS</a:t>
            </a:r>
            <a:endParaRPr lang="en-US" sz="2400" b="1" dirty="0">
              <a:solidFill>
                <a:srgbClr val="0937C9"/>
              </a:solidFill>
            </a:endParaRPr>
          </a:p>
        </p:txBody>
      </p:sp>
      <p:pic>
        <p:nvPicPr>
          <p:cNvPr id="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a:stretch/>
        </p:blipFill>
        <p:spPr>
          <a:xfrm>
            <a:off x="9372600" y="0"/>
            <a:ext cx="1234440" cy="1021080"/>
          </a:xfrm>
        </p:spPr>
      </p:pic>
      <p:pic>
        <p:nvPicPr>
          <p:cNvPr id="8"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
        <p:nvSpPr>
          <p:cNvPr id="21506" name="Title 1"/>
          <p:cNvSpPr>
            <a:spLocks noGrp="1"/>
          </p:cNvSpPr>
          <p:nvPr>
            <p:ph type="title" idx="4294967295"/>
          </p:nvPr>
        </p:nvSpPr>
        <p:spPr bwMode="auto">
          <a:xfrm>
            <a:off x="1524000" y="1082041"/>
            <a:ext cx="9083040" cy="906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eaLnBrk="0" fontAlgn="base" hangingPunct="0">
              <a:lnSpc>
                <a:spcPct val="100000"/>
              </a:lnSpc>
              <a:spcAft>
                <a:spcPct val="0"/>
              </a:spcAft>
            </a:pPr>
            <a:r>
              <a:rPr lang="en-US" sz="4800" dirty="0">
                <a:solidFill>
                  <a:srgbClr val="FF0000"/>
                </a:solidFill>
                <a:latin typeface="Action Jackson" panose="00000400000000000000" pitchFamily="2" charset="0"/>
              </a:rPr>
              <a:t>BÀI HỌC KINH NGHIỆM</a:t>
            </a:r>
            <a:endParaRPr lang="en-US" sz="7200" dirty="0">
              <a:solidFill>
                <a:srgbClr val="FF0000"/>
              </a:solidFill>
              <a:latin typeface="Action Jackson" panose="00000400000000000000" pitchFamily="2" charset="0"/>
            </a:endParaRPr>
          </a:p>
        </p:txBody>
      </p:sp>
      <p:sp>
        <p:nvSpPr>
          <p:cNvPr id="4" name="Content Placeholder 2"/>
          <p:cNvSpPr>
            <a:spLocks/>
          </p:cNvSpPr>
          <p:nvPr/>
        </p:nvSpPr>
        <p:spPr bwMode="auto">
          <a:xfrm>
            <a:off x="154577" y="2049781"/>
            <a:ext cx="11821885" cy="4011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vi-VN" sz="2400" dirty="0" smtClean="0">
                <a:solidFill>
                  <a:srgbClr val="FF0000"/>
                </a:solidFill>
              </a:rPr>
              <a:t>5</a:t>
            </a:r>
            <a:r>
              <a:rPr lang="vi-VN" sz="2400" dirty="0">
                <a:solidFill>
                  <a:srgbClr val="FF0000"/>
                </a:solidFill>
              </a:rPr>
              <a:t>. </a:t>
            </a:r>
            <a:r>
              <a:rPr lang="vi-VN" sz="2400" dirty="0">
                <a:solidFill>
                  <a:srgbClr val="FF0000"/>
                </a:solidFill>
              </a:rPr>
              <a:t>Đa dạng hóa các hình thức tổ chức và phương tiện dạy học:</a:t>
            </a:r>
          </a:p>
          <a:p>
            <a:r>
              <a:rPr lang="vi-VN" sz="2400" dirty="0"/>
              <a:t>- Giáo viên có thể vận dụng linh hoạt các hình thức dạy học theo cá nhân, theo nhóm nhỏ, theo lớp ở trong hoặc ngoài phòng học. Tổ chức các trò chơi học tập để khuyến khích học sinh tích cực hoạt động, lĩnh hội kiến thức.</a:t>
            </a:r>
          </a:p>
          <a:p>
            <a:r>
              <a:rPr lang="vi-VN" sz="2400" dirty="0"/>
              <a:t>- Ngoài ra, đồ dùng dạy học là phương tiện dạy học không thể thiếu trong những tiết dạy. Vì vậy, khi sử dụng  giáo viên phải nắm vững ý đồ của đồ dùng, linh hoạt đưa đồ dùng đúng lúc để phát huy hết tác dụng. </a:t>
            </a:r>
            <a:r>
              <a:rPr lang="vi-VN" sz="2400" dirty="0"/>
              <a:t>Cần phải sử dụng đồ dùng như một nguồn cung cấp kiến thức chứ không để minh họa cho bài học, làm đẹp cho giờ học</a:t>
            </a:r>
          </a:p>
        </p:txBody>
      </p:sp>
    </p:spTree>
    <p:extLst>
      <p:ext uri="{BB962C8B-B14F-4D97-AF65-F5344CB8AC3E}">
        <p14:creationId xmlns:p14="http://schemas.microsoft.com/office/powerpoint/2010/main" val="215557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865120" y="1094105"/>
            <a:ext cx="9326880" cy="6048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4000" b="1" dirty="0">
                <a:solidFill>
                  <a:srgbClr val="FF0000"/>
                </a:solidFill>
              </a:rPr>
              <a:t>2</a:t>
            </a:r>
            <a:r>
              <a:rPr lang="en-US" sz="4000" b="1" dirty="0">
                <a:solidFill>
                  <a:srgbClr val="FF0000"/>
                </a:solidFill>
              </a:rPr>
              <a:t>. </a:t>
            </a:r>
            <a:r>
              <a:rPr lang="en-US" sz="4000" b="1" dirty="0" err="1">
                <a:solidFill>
                  <a:srgbClr val="FF0000"/>
                </a:solidFill>
              </a:rPr>
              <a:t>CÁC</a:t>
            </a:r>
            <a:r>
              <a:rPr lang="en-US" sz="4000" b="1" dirty="0">
                <a:solidFill>
                  <a:srgbClr val="FF0000"/>
                </a:solidFill>
              </a:rPr>
              <a:t> NĂNG LỰC</a:t>
            </a:r>
          </a:p>
        </p:txBody>
      </p:sp>
      <p:sp>
        <p:nvSpPr>
          <p:cNvPr id="7" name="Date Placeholder 6"/>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8" name="Slide Number Placeholder 7"/>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B94277-812F-40DD-B6CD-5EBE0C489357}" type="slidenum">
              <a:rPr lang="en-US" altLang="vi-VN">
                <a:solidFill>
                  <a:srgbClr val="898989"/>
                </a:solidFill>
                <a:latin typeface="Calibri" panose="020F0502020204030204" pitchFamily="34" charset="0"/>
              </a:rPr>
              <a:pPr eaLnBrk="1" hangingPunct="1"/>
              <a:t>4</a:t>
            </a:fld>
            <a:endParaRPr lang="en-US" altLang="vi-VN">
              <a:solidFill>
                <a:srgbClr val="898989"/>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7114493"/>
              </p:ext>
            </p:extLst>
          </p:nvPr>
        </p:nvGraphicFramePr>
        <p:xfrm>
          <a:off x="2895600" y="1752600"/>
          <a:ext cx="9296400" cy="4410380"/>
        </p:xfrm>
        <a:graphic>
          <a:graphicData uri="http://schemas.openxmlformats.org/drawingml/2006/table">
            <a:tbl>
              <a:tblPr firstRow="1" bandRow="1">
                <a:tableStyleId>{5C22544A-7EE6-4342-B048-85BDC9FD1C3A}</a:tableStyleId>
              </a:tblPr>
              <a:tblGrid>
                <a:gridCol w="2723188">
                  <a:extLst>
                    <a:ext uri="{9D8B030D-6E8A-4147-A177-3AD203B41FA5}">
                      <a16:colId xmlns:a16="http://schemas.microsoft.com/office/drawing/2014/main" val="20000"/>
                    </a:ext>
                  </a:extLst>
                </a:gridCol>
                <a:gridCol w="5164667">
                  <a:extLst>
                    <a:ext uri="{9D8B030D-6E8A-4147-A177-3AD203B41FA5}">
                      <a16:colId xmlns:a16="http://schemas.microsoft.com/office/drawing/2014/main" val="20001"/>
                    </a:ext>
                  </a:extLst>
                </a:gridCol>
                <a:gridCol w="1408545">
                  <a:extLst>
                    <a:ext uri="{9D8B030D-6E8A-4147-A177-3AD203B41FA5}">
                      <a16:colId xmlns:a16="http://schemas.microsoft.com/office/drawing/2014/main" val="20002"/>
                    </a:ext>
                  </a:extLst>
                </a:gridCol>
              </a:tblGrid>
              <a:tr h="533356">
                <a:tc gridSpan="2">
                  <a:txBody>
                    <a:bodyPr/>
                    <a:lstStyle/>
                    <a:p>
                      <a:pPr algn="ctr"/>
                      <a:r>
                        <a:rPr lang="en-US" sz="2400" b="1" baseline="0" dirty="0" err="1">
                          <a:solidFill>
                            <a:schemeClr val="tx1"/>
                          </a:solidFill>
                        </a:rPr>
                        <a:t>Năng</a:t>
                      </a:r>
                      <a:r>
                        <a:rPr lang="en-US" sz="2400" b="1" baseline="0" dirty="0">
                          <a:solidFill>
                            <a:schemeClr val="tx1"/>
                          </a:solidFill>
                        </a:rPr>
                        <a:t> </a:t>
                      </a:r>
                      <a:r>
                        <a:rPr lang="en-US" sz="2400" b="1" baseline="0" dirty="0" err="1">
                          <a:solidFill>
                            <a:schemeClr val="tx1"/>
                          </a:solidFill>
                        </a:rPr>
                        <a:t>lực</a:t>
                      </a:r>
                      <a:r>
                        <a:rPr lang="en-US" sz="2400" b="1" baseline="0" dirty="0">
                          <a:solidFill>
                            <a:schemeClr val="tx1"/>
                          </a:solidFill>
                        </a:rPr>
                        <a:t> </a:t>
                      </a:r>
                      <a:r>
                        <a:rPr lang="en-US" sz="2400" b="1" baseline="0" dirty="0" err="1">
                          <a:solidFill>
                            <a:schemeClr val="tx1"/>
                          </a:solidFill>
                        </a:rPr>
                        <a:t>cốt</a:t>
                      </a:r>
                      <a:r>
                        <a:rPr lang="en-US" sz="2400" b="1" baseline="0" dirty="0">
                          <a:solidFill>
                            <a:schemeClr val="tx1"/>
                          </a:solidFill>
                        </a:rPr>
                        <a:t> </a:t>
                      </a:r>
                      <a:r>
                        <a:rPr lang="en-US" sz="2400" b="1" baseline="0" dirty="0" err="1">
                          <a:solidFill>
                            <a:schemeClr val="tx1"/>
                          </a:solidFill>
                        </a:rPr>
                        <a:t>lõi</a:t>
                      </a:r>
                      <a:endParaRPr lang="en-US" sz="2400" dirty="0">
                        <a:solidFill>
                          <a:schemeClr val="tx1"/>
                        </a:solidFill>
                      </a:endParaRPr>
                    </a:p>
                  </a:txBody>
                  <a:tcPr marT="45712" marB="45712">
                    <a:solidFill>
                      <a:srgbClr val="00B050"/>
                    </a:solidFill>
                  </a:tcPr>
                </a:tc>
                <a:tc hMerge="1">
                  <a:txBody>
                    <a:bodyPr/>
                    <a:lstStyle/>
                    <a:p>
                      <a:endParaRPr lang="en-US" dirty="0"/>
                    </a:p>
                  </a:txBody>
                  <a:tcPr/>
                </a:tc>
                <a:tc rowSpan="3">
                  <a:txBody>
                    <a:bodyPr/>
                    <a:lstStyle/>
                    <a:p>
                      <a:pPr algn="just"/>
                      <a:r>
                        <a:rPr lang="en-US" sz="2400" b="1" baseline="0" dirty="0" err="1">
                          <a:solidFill>
                            <a:schemeClr val="tx1"/>
                          </a:solidFill>
                        </a:rPr>
                        <a:t>Năng</a:t>
                      </a:r>
                      <a:r>
                        <a:rPr lang="en-US" sz="2400" b="1" baseline="0" dirty="0">
                          <a:solidFill>
                            <a:schemeClr val="tx1"/>
                          </a:solidFill>
                        </a:rPr>
                        <a:t> </a:t>
                      </a:r>
                      <a:r>
                        <a:rPr lang="en-US" sz="2400" b="1" baseline="0" dirty="0" err="1">
                          <a:solidFill>
                            <a:schemeClr val="tx1"/>
                          </a:solidFill>
                        </a:rPr>
                        <a:t>lực</a:t>
                      </a:r>
                      <a:r>
                        <a:rPr lang="en-US" sz="2400" b="1" baseline="0" dirty="0">
                          <a:solidFill>
                            <a:schemeClr val="tx1"/>
                          </a:solidFill>
                        </a:rPr>
                        <a:t> </a:t>
                      </a:r>
                      <a:r>
                        <a:rPr lang="en-US" sz="2400" b="1" baseline="0" dirty="0" err="1">
                          <a:solidFill>
                            <a:schemeClr val="tx1"/>
                          </a:solidFill>
                        </a:rPr>
                        <a:t>đặc</a:t>
                      </a:r>
                      <a:r>
                        <a:rPr lang="en-US" sz="2400" b="1" baseline="0" dirty="0">
                          <a:solidFill>
                            <a:schemeClr val="tx1"/>
                          </a:solidFill>
                        </a:rPr>
                        <a:t> </a:t>
                      </a:r>
                      <a:r>
                        <a:rPr lang="en-US" sz="2400" b="1" baseline="0" dirty="0" err="1">
                          <a:solidFill>
                            <a:schemeClr val="tx1"/>
                          </a:solidFill>
                        </a:rPr>
                        <a:t>biệt</a:t>
                      </a:r>
                      <a:r>
                        <a:rPr lang="en-US" sz="2400" b="1" baseline="0" dirty="0">
                          <a:solidFill>
                            <a:schemeClr val="tx1"/>
                          </a:solidFill>
                        </a:rPr>
                        <a:t> </a:t>
                      </a:r>
                      <a:r>
                        <a:rPr lang="en-US" sz="2400" b="1" dirty="0">
                          <a:solidFill>
                            <a:schemeClr val="tx1"/>
                          </a:solidFill>
                        </a:rPr>
                        <a:t>(</a:t>
                      </a:r>
                      <a:r>
                        <a:rPr lang="en-US" sz="2400" b="1" dirty="0" err="1">
                          <a:solidFill>
                            <a:schemeClr val="tx1"/>
                          </a:solidFill>
                        </a:rPr>
                        <a:t>năng</a:t>
                      </a:r>
                      <a:r>
                        <a:rPr lang="en-US" sz="2400" b="1" dirty="0">
                          <a:solidFill>
                            <a:schemeClr val="tx1"/>
                          </a:solidFill>
                        </a:rPr>
                        <a:t> </a:t>
                      </a:r>
                      <a:r>
                        <a:rPr lang="en-US" sz="2400" b="1" dirty="0" err="1">
                          <a:solidFill>
                            <a:schemeClr val="tx1"/>
                          </a:solidFill>
                        </a:rPr>
                        <a:t>khiếu</a:t>
                      </a:r>
                      <a:r>
                        <a:rPr lang="en-US" sz="2400" b="1" dirty="0">
                          <a:solidFill>
                            <a:schemeClr val="tx1"/>
                          </a:solidFill>
                        </a:rPr>
                        <a:t>)</a:t>
                      </a:r>
                      <a:endParaRPr lang="en-US" sz="2400" dirty="0">
                        <a:solidFill>
                          <a:schemeClr val="tx1"/>
                        </a:solidFill>
                      </a:endParaRPr>
                    </a:p>
                  </a:txBody>
                  <a:tcPr marT="45712" marB="45712">
                    <a:solidFill>
                      <a:schemeClr val="accent6">
                        <a:lumMod val="20000"/>
                        <a:lumOff val="80000"/>
                      </a:schemeClr>
                    </a:solidFill>
                  </a:tcPr>
                </a:tc>
                <a:extLst>
                  <a:ext uri="{0D108BD9-81ED-4DB2-BD59-A6C34878D82A}">
                    <a16:rowId xmlns:a16="http://schemas.microsoft.com/office/drawing/2014/main" val="10000"/>
                  </a:ext>
                </a:extLst>
              </a:tr>
              <a:tr h="457154">
                <a:tc>
                  <a:txBody>
                    <a:bodyPr/>
                    <a:lstStyle/>
                    <a:p>
                      <a:r>
                        <a:rPr lang="en-US" sz="2400" b="1" dirty="0" err="1">
                          <a:solidFill>
                            <a:schemeClr val="tx1"/>
                          </a:solidFill>
                        </a:rPr>
                        <a:t>Năng</a:t>
                      </a:r>
                      <a:r>
                        <a:rPr lang="en-US" sz="2400" b="1" dirty="0">
                          <a:solidFill>
                            <a:schemeClr val="tx1"/>
                          </a:solidFill>
                        </a:rPr>
                        <a:t> </a:t>
                      </a:r>
                      <a:r>
                        <a:rPr lang="en-US" sz="2400" b="1" dirty="0" err="1">
                          <a:solidFill>
                            <a:schemeClr val="tx1"/>
                          </a:solidFill>
                        </a:rPr>
                        <a:t>lực</a:t>
                      </a:r>
                      <a:r>
                        <a:rPr lang="en-US" sz="2400" b="1" dirty="0">
                          <a:solidFill>
                            <a:schemeClr val="tx1"/>
                          </a:solidFill>
                        </a:rPr>
                        <a:t> </a:t>
                      </a:r>
                      <a:r>
                        <a:rPr lang="en-US" sz="2400" b="1" dirty="0" err="1">
                          <a:solidFill>
                            <a:schemeClr val="tx1"/>
                          </a:solidFill>
                        </a:rPr>
                        <a:t>chung</a:t>
                      </a:r>
                      <a:endParaRPr lang="en-US" sz="2400" dirty="0">
                        <a:solidFill>
                          <a:schemeClr val="tx1"/>
                        </a:solidFill>
                      </a:endParaRPr>
                    </a:p>
                  </a:txBody>
                  <a:tcPr marT="45712" marB="45712">
                    <a:solidFill>
                      <a:schemeClr val="accent2">
                        <a:lumMod val="60000"/>
                        <a:lumOff val="40000"/>
                      </a:schemeClr>
                    </a:solidFill>
                  </a:tcPr>
                </a:tc>
                <a:tc>
                  <a:txBody>
                    <a:bodyPr/>
                    <a:lstStyle/>
                    <a:p>
                      <a:pPr algn="ctr"/>
                      <a:r>
                        <a:rPr lang="en-US" sz="2400" b="1" dirty="0" err="1">
                          <a:solidFill>
                            <a:schemeClr val="tx1"/>
                          </a:solidFill>
                        </a:rPr>
                        <a:t>Năng</a:t>
                      </a:r>
                      <a:r>
                        <a:rPr lang="en-US" sz="2400" b="1" dirty="0">
                          <a:solidFill>
                            <a:schemeClr val="tx1"/>
                          </a:solidFill>
                        </a:rPr>
                        <a:t> </a:t>
                      </a:r>
                      <a:r>
                        <a:rPr lang="en-US" sz="2400" b="1" dirty="0" err="1">
                          <a:solidFill>
                            <a:schemeClr val="tx1"/>
                          </a:solidFill>
                        </a:rPr>
                        <a:t>lực</a:t>
                      </a:r>
                      <a:r>
                        <a:rPr lang="en-US" sz="2400" b="1" dirty="0">
                          <a:solidFill>
                            <a:schemeClr val="tx1"/>
                          </a:solidFill>
                        </a:rPr>
                        <a:t> </a:t>
                      </a:r>
                      <a:r>
                        <a:rPr lang="en-US" sz="2400" b="1" dirty="0" err="1" smtClean="0">
                          <a:solidFill>
                            <a:schemeClr val="tx1"/>
                          </a:solidFill>
                        </a:rPr>
                        <a:t>đặc</a:t>
                      </a:r>
                      <a:r>
                        <a:rPr lang="en-US" sz="2400" b="1" baseline="0" dirty="0" smtClean="0">
                          <a:solidFill>
                            <a:schemeClr val="tx1"/>
                          </a:solidFill>
                        </a:rPr>
                        <a:t> </a:t>
                      </a:r>
                      <a:r>
                        <a:rPr lang="en-US" sz="2400" b="1" baseline="0" dirty="0" err="1" smtClean="0">
                          <a:solidFill>
                            <a:schemeClr val="tx1"/>
                          </a:solidFill>
                        </a:rPr>
                        <a:t>thù</a:t>
                      </a:r>
                      <a:endParaRPr lang="en-US" sz="2400" dirty="0">
                        <a:solidFill>
                          <a:schemeClr val="tx1"/>
                        </a:solidFill>
                      </a:endParaRPr>
                    </a:p>
                  </a:txBody>
                  <a:tcPr marT="45712" marB="45712">
                    <a:solidFill>
                      <a:schemeClr val="accent2">
                        <a:lumMod val="60000"/>
                        <a:lumOff val="40000"/>
                      </a:schemeClr>
                    </a:solidFill>
                  </a:tcPr>
                </a:tc>
                <a:tc vMerge="1">
                  <a:txBody>
                    <a:bodyPr/>
                    <a:lstStyle/>
                    <a:p>
                      <a:endParaRPr lang="en-US" dirty="0"/>
                    </a:p>
                  </a:txBody>
                  <a:tcPr/>
                </a:tc>
                <a:extLst>
                  <a:ext uri="{0D108BD9-81ED-4DB2-BD59-A6C34878D82A}">
                    <a16:rowId xmlns:a16="http://schemas.microsoft.com/office/drawing/2014/main" val="10001"/>
                  </a:ext>
                </a:extLst>
              </a:tr>
              <a:tr h="3419565">
                <a:tc>
                  <a:txBody>
                    <a:bodyPr/>
                    <a:lstStyle/>
                    <a:p>
                      <a:pPr marL="457200" indent="-457200" algn="l">
                        <a:buFont typeface="+mj-lt"/>
                        <a:buAutoNum type="arabicParenR"/>
                      </a:pPr>
                      <a:r>
                        <a:rPr lang="en-US" sz="2400" b="1" dirty="0" err="1">
                          <a:solidFill>
                            <a:schemeClr val="tx1"/>
                          </a:solidFill>
                        </a:rPr>
                        <a:t>Tự</a:t>
                      </a:r>
                      <a:r>
                        <a:rPr lang="en-US" sz="2400" b="1" dirty="0">
                          <a:solidFill>
                            <a:schemeClr val="tx1"/>
                          </a:solidFill>
                        </a:rPr>
                        <a:t> </a:t>
                      </a:r>
                      <a:r>
                        <a:rPr lang="en-US" sz="2400" b="1" dirty="0" err="1">
                          <a:solidFill>
                            <a:schemeClr val="tx1"/>
                          </a:solidFill>
                        </a:rPr>
                        <a:t>chủ</a:t>
                      </a:r>
                      <a:r>
                        <a:rPr lang="en-US" sz="2400" b="1" dirty="0">
                          <a:solidFill>
                            <a:schemeClr val="tx1"/>
                          </a:solidFill>
                        </a:rPr>
                        <a:t>           </a:t>
                      </a:r>
                      <a:r>
                        <a:rPr lang="en-US" sz="2400" b="1" dirty="0" err="1">
                          <a:solidFill>
                            <a:schemeClr val="tx1"/>
                          </a:solidFill>
                        </a:rPr>
                        <a:t>và</a:t>
                      </a:r>
                      <a:r>
                        <a:rPr lang="en-US" sz="2400" b="1" baseline="0" dirty="0">
                          <a:solidFill>
                            <a:schemeClr val="tx1"/>
                          </a:solidFill>
                        </a:rPr>
                        <a:t> </a:t>
                      </a:r>
                      <a:r>
                        <a:rPr lang="en-US" sz="2400" b="1" baseline="0" dirty="0" err="1">
                          <a:solidFill>
                            <a:schemeClr val="tx1"/>
                          </a:solidFill>
                        </a:rPr>
                        <a:t>tự</a:t>
                      </a:r>
                      <a:r>
                        <a:rPr lang="en-US" sz="2400" b="1" baseline="0" dirty="0">
                          <a:solidFill>
                            <a:schemeClr val="tx1"/>
                          </a:solidFill>
                        </a:rPr>
                        <a:t> </a:t>
                      </a:r>
                      <a:r>
                        <a:rPr lang="en-US" sz="2400" b="1" baseline="0" dirty="0" err="1">
                          <a:solidFill>
                            <a:schemeClr val="tx1"/>
                          </a:solidFill>
                        </a:rPr>
                        <a:t>học</a:t>
                      </a:r>
                      <a:endParaRPr lang="en-US" sz="2400" b="1" dirty="0">
                        <a:solidFill>
                          <a:schemeClr val="tx1"/>
                        </a:solidFill>
                      </a:endParaRPr>
                    </a:p>
                    <a:p>
                      <a:pPr marL="457200" indent="-457200" algn="l">
                        <a:buFont typeface="+mj-lt"/>
                        <a:buAutoNum type="arabicParenR"/>
                      </a:pPr>
                      <a:r>
                        <a:rPr lang="en-US" sz="2400" b="1" dirty="0" err="1">
                          <a:solidFill>
                            <a:schemeClr val="tx1"/>
                          </a:solidFill>
                        </a:rPr>
                        <a:t>Giao</a:t>
                      </a:r>
                      <a:r>
                        <a:rPr lang="en-US" sz="2400" b="1" dirty="0">
                          <a:solidFill>
                            <a:schemeClr val="tx1"/>
                          </a:solidFill>
                        </a:rPr>
                        <a:t> </a:t>
                      </a:r>
                      <a:r>
                        <a:rPr lang="en-US" sz="2400" b="1" dirty="0" err="1">
                          <a:solidFill>
                            <a:schemeClr val="tx1"/>
                          </a:solidFill>
                        </a:rPr>
                        <a:t>tiếp</a:t>
                      </a:r>
                      <a:r>
                        <a:rPr lang="en-US" sz="2400" b="1" baseline="0" dirty="0">
                          <a:solidFill>
                            <a:schemeClr val="tx1"/>
                          </a:solidFill>
                        </a:rPr>
                        <a:t>             </a:t>
                      </a:r>
                      <a:r>
                        <a:rPr lang="en-US" sz="2400" b="1" baseline="0" dirty="0" err="1">
                          <a:solidFill>
                            <a:schemeClr val="tx1"/>
                          </a:solidFill>
                        </a:rPr>
                        <a:t>và</a:t>
                      </a:r>
                      <a:r>
                        <a:rPr lang="en-US" sz="2400" b="1" baseline="0" dirty="0">
                          <a:solidFill>
                            <a:schemeClr val="tx1"/>
                          </a:solidFill>
                        </a:rPr>
                        <a:t> </a:t>
                      </a:r>
                      <a:r>
                        <a:rPr lang="en-US" sz="2400" b="1" baseline="0" dirty="0" err="1">
                          <a:solidFill>
                            <a:schemeClr val="tx1"/>
                          </a:solidFill>
                        </a:rPr>
                        <a:t>h</a:t>
                      </a:r>
                      <a:r>
                        <a:rPr lang="en-US" sz="2400" b="1" dirty="0" err="1">
                          <a:solidFill>
                            <a:schemeClr val="tx1"/>
                          </a:solidFill>
                        </a:rPr>
                        <a:t>ợp</a:t>
                      </a:r>
                      <a:r>
                        <a:rPr lang="en-US" sz="2400" b="1" dirty="0">
                          <a:solidFill>
                            <a:schemeClr val="tx1"/>
                          </a:solidFill>
                        </a:rPr>
                        <a:t> </a:t>
                      </a:r>
                      <a:r>
                        <a:rPr lang="en-US" sz="2400" b="1" dirty="0" err="1">
                          <a:solidFill>
                            <a:schemeClr val="tx1"/>
                          </a:solidFill>
                        </a:rPr>
                        <a:t>tác</a:t>
                      </a:r>
                      <a:endParaRPr lang="en-US" sz="2400" b="1" dirty="0">
                        <a:solidFill>
                          <a:schemeClr val="tx1"/>
                        </a:solidFill>
                      </a:endParaRPr>
                    </a:p>
                    <a:p>
                      <a:pPr marL="457200" indent="-457200">
                        <a:buFont typeface="+mj-lt"/>
                        <a:buAutoNum type="arabicParenR"/>
                      </a:pPr>
                      <a:r>
                        <a:rPr lang="en-US" sz="2400" b="1" dirty="0" err="1">
                          <a:solidFill>
                            <a:schemeClr val="tx1"/>
                          </a:solidFill>
                        </a:rPr>
                        <a:t>Giải</a:t>
                      </a:r>
                      <a:r>
                        <a:rPr lang="en-US" sz="2400" b="1" baseline="0" dirty="0">
                          <a:solidFill>
                            <a:schemeClr val="tx1"/>
                          </a:solidFill>
                        </a:rPr>
                        <a:t> </a:t>
                      </a:r>
                      <a:r>
                        <a:rPr lang="en-US" sz="2400" b="1" baseline="0" dirty="0" err="1">
                          <a:solidFill>
                            <a:schemeClr val="tx1"/>
                          </a:solidFill>
                        </a:rPr>
                        <a:t>quyết</a:t>
                      </a:r>
                      <a:r>
                        <a:rPr lang="en-US" sz="2400" b="1" baseline="0" dirty="0">
                          <a:solidFill>
                            <a:schemeClr val="tx1"/>
                          </a:solidFill>
                        </a:rPr>
                        <a:t> VĐ </a:t>
                      </a:r>
                      <a:r>
                        <a:rPr lang="en-US" sz="2400" b="1" baseline="0" dirty="0" err="1">
                          <a:solidFill>
                            <a:schemeClr val="tx1"/>
                          </a:solidFill>
                        </a:rPr>
                        <a:t>và</a:t>
                      </a:r>
                      <a:r>
                        <a:rPr lang="en-US" sz="2400" b="1" baseline="0" dirty="0">
                          <a:solidFill>
                            <a:schemeClr val="tx1"/>
                          </a:solidFill>
                        </a:rPr>
                        <a:t> </a:t>
                      </a:r>
                      <a:r>
                        <a:rPr lang="en-US" sz="2400" b="1" baseline="0" dirty="0" err="1">
                          <a:solidFill>
                            <a:schemeClr val="tx1"/>
                          </a:solidFill>
                        </a:rPr>
                        <a:t>s</a:t>
                      </a:r>
                      <a:r>
                        <a:rPr lang="en-US" sz="2400" b="1" dirty="0" err="1">
                          <a:solidFill>
                            <a:schemeClr val="tx1"/>
                          </a:solidFill>
                        </a:rPr>
                        <a:t>áng</a:t>
                      </a:r>
                      <a:r>
                        <a:rPr lang="en-US" sz="2400" b="1" dirty="0">
                          <a:solidFill>
                            <a:schemeClr val="tx1"/>
                          </a:solidFill>
                        </a:rPr>
                        <a:t> </a:t>
                      </a:r>
                      <a:r>
                        <a:rPr lang="en-US" sz="2400" b="1" dirty="0" err="1">
                          <a:solidFill>
                            <a:schemeClr val="tx1"/>
                          </a:solidFill>
                        </a:rPr>
                        <a:t>tạo</a:t>
                      </a:r>
                      <a:endParaRPr lang="en-US" sz="2400" dirty="0">
                        <a:solidFill>
                          <a:schemeClr val="tx1"/>
                        </a:solidFill>
                      </a:endParaRPr>
                    </a:p>
                  </a:txBody>
                  <a:tcPr marT="45712" marB="45712"/>
                </a:tc>
                <a:tc>
                  <a:txBody>
                    <a:bodyPr/>
                    <a:lstStyle/>
                    <a:p>
                      <a:pPr marL="457200" indent="-457200">
                        <a:lnSpc>
                          <a:spcPct val="130000"/>
                        </a:lnSpc>
                        <a:buFont typeface="+mj-lt"/>
                        <a:buAutoNum type="arabicParenR"/>
                      </a:pPr>
                      <a:r>
                        <a:rPr lang="en-US" sz="2400" b="1" dirty="0" err="1">
                          <a:solidFill>
                            <a:schemeClr val="tx1"/>
                          </a:solidFill>
                        </a:rPr>
                        <a:t>Ngôn</a:t>
                      </a:r>
                      <a:r>
                        <a:rPr lang="en-US" sz="2400" b="1" dirty="0">
                          <a:solidFill>
                            <a:schemeClr val="tx1"/>
                          </a:solidFill>
                        </a:rPr>
                        <a:t> </a:t>
                      </a:r>
                      <a:r>
                        <a:rPr lang="en-US" sz="2400" b="1" dirty="0" err="1">
                          <a:solidFill>
                            <a:schemeClr val="tx1"/>
                          </a:solidFill>
                        </a:rPr>
                        <a:t>ngữ</a:t>
                      </a:r>
                      <a:endParaRPr lang="en-US" sz="2400" b="1" dirty="0">
                        <a:solidFill>
                          <a:schemeClr val="tx1"/>
                        </a:solidFill>
                      </a:endParaRPr>
                    </a:p>
                    <a:p>
                      <a:pPr marL="457200" indent="-457200">
                        <a:lnSpc>
                          <a:spcPct val="130000"/>
                        </a:lnSpc>
                        <a:buFont typeface="+mj-lt"/>
                        <a:buAutoNum type="arabicParenR"/>
                      </a:pPr>
                      <a:r>
                        <a:rPr lang="en-US" sz="2400" b="1" dirty="0" err="1">
                          <a:solidFill>
                            <a:schemeClr val="tx1"/>
                          </a:solidFill>
                        </a:rPr>
                        <a:t>Tính</a:t>
                      </a:r>
                      <a:r>
                        <a:rPr lang="en-US" sz="2400" b="1" dirty="0">
                          <a:solidFill>
                            <a:schemeClr val="tx1"/>
                          </a:solidFill>
                        </a:rPr>
                        <a:t> </a:t>
                      </a:r>
                      <a:r>
                        <a:rPr lang="en-US" sz="2400" b="1" dirty="0" err="1">
                          <a:solidFill>
                            <a:schemeClr val="tx1"/>
                          </a:solidFill>
                        </a:rPr>
                        <a:t>toán</a:t>
                      </a:r>
                      <a:r>
                        <a:rPr lang="en-US" sz="2400" b="1" dirty="0">
                          <a:solidFill>
                            <a:schemeClr val="tx1"/>
                          </a:solidFill>
                        </a:rPr>
                        <a:t> </a:t>
                      </a:r>
                    </a:p>
                    <a:p>
                      <a:pPr marL="457200" indent="-457200">
                        <a:lnSpc>
                          <a:spcPct val="130000"/>
                        </a:lnSpc>
                        <a:buFont typeface="+mj-lt"/>
                        <a:buAutoNum type="arabicParenR"/>
                      </a:pPr>
                      <a:r>
                        <a:rPr lang="en-US" sz="2400" b="1" baseline="0" dirty="0" err="1" smtClean="0">
                          <a:solidFill>
                            <a:schemeClr val="tx1"/>
                          </a:solidFill>
                        </a:rPr>
                        <a:t>Khoa</a:t>
                      </a:r>
                      <a:r>
                        <a:rPr lang="en-US" sz="2400" b="1" baseline="0" dirty="0" smtClean="0">
                          <a:solidFill>
                            <a:schemeClr val="tx1"/>
                          </a:solidFill>
                        </a:rPr>
                        <a:t> </a:t>
                      </a:r>
                      <a:r>
                        <a:rPr lang="en-US" sz="2400" b="1" baseline="0" dirty="0" err="1" smtClean="0">
                          <a:solidFill>
                            <a:schemeClr val="tx1"/>
                          </a:solidFill>
                        </a:rPr>
                        <a:t>học</a:t>
                      </a:r>
                      <a:endParaRPr lang="en-US" sz="2400" b="1" baseline="0" dirty="0">
                        <a:solidFill>
                          <a:schemeClr val="tx1"/>
                        </a:solidFill>
                      </a:endParaRPr>
                    </a:p>
                    <a:p>
                      <a:pPr marL="457200" indent="-457200">
                        <a:lnSpc>
                          <a:spcPct val="130000"/>
                        </a:lnSpc>
                        <a:buFont typeface="+mj-lt"/>
                        <a:buAutoNum type="arabicParenR"/>
                      </a:pPr>
                      <a:r>
                        <a:rPr lang="en-US" sz="2400" b="1" dirty="0" err="1">
                          <a:solidFill>
                            <a:schemeClr val="tx1"/>
                          </a:solidFill>
                        </a:rPr>
                        <a:t>Công</a:t>
                      </a:r>
                      <a:r>
                        <a:rPr lang="en-US" sz="2400" b="1" baseline="0" dirty="0">
                          <a:solidFill>
                            <a:schemeClr val="tx1"/>
                          </a:solidFill>
                        </a:rPr>
                        <a:t> </a:t>
                      </a:r>
                      <a:r>
                        <a:rPr lang="en-US" sz="2400" b="1" baseline="0" dirty="0" err="1">
                          <a:solidFill>
                            <a:schemeClr val="tx1"/>
                          </a:solidFill>
                        </a:rPr>
                        <a:t>nghệ</a:t>
                      </a:r>
                      <a:endParaRPr lang="en-US" sz="2400" b="1" dirty="0">
                        <a:solidFill>
                          <a:schemeClr val="tx1"/>
                        </a:solidFill>
                      </a:endParaRPr>
                    </a:p>
                    <a:p>
                      <a:pPr marL="457200" indent="-457200">
                        <a:lnSpc>
                          <a:spcPct val="130000"/>
                        </a:lnSpc>
                        <a:buFont typeface="+mj-lt"/>
                        <a:buAutoNum type="arabicParenR"/>
                      </a:pPr>
                      <a:r>
                        <a:rPr lang="en-US" sz="2400" b="1" dirty="0">
                          <a:solidFill>
                            <a:schemeClr val="tx1"/>
                          </a:solidFill>
                        </a:rPr>
                        <a:t>Tin </a:t>
                      </a:r>
                      <a:r>
                        <a:rPr lang="en-US" sz="2400" b="1" dirty="0" err="1">
                          <a:solidFill>
                            <a:schemeClr val="tx1"/>
                          </a:solidFill>
                        </a:rPr>
                        <a:t>học</a:t>
                      </a:r>
                      <a:endParaRPr lang="en-US" sz="2400" b="1" dirty="0">
                        <a:solidFill>
                          <a:schemeClr val="tx1"/>
                        </a:solidFill>
                      </a:endParaRPr>
                    </a:p>
                    <a:p>
                      <a:pPr marL="457200" indent="-457200">
                        <a:lnSpc>
                          <a:spcPct val="130000"/>
                        </a:lnSpc>
                        <a:buFont typeface="+mj-lt"/>
                        <a:buAutoNum type="arabicParenR"/>
                      </a:pPr>
                      <a:r>
                        <a:rPr lang="en-US" sz="2400" b="1" dirty="0" err="1">
                          <a:solidFill>
                            <a:schemeClr val="tx1"/>
                          </a:solidFill>
                        </a:rPr>
                        <a:t>Thẩm</a:t>
                      </a:r>
                      <a:r>
                        <a:rPr lang="en-US" sz="2400" b="1" dirty="0">
                          <a:solidFill>
                            <a:schemeClr val="tx1"/>
                          </a:solidFill>
                        </a:rPr>
                        <a:t> </a:t>
                      </a:r>
                      <a:r>
                        <a:rPr lang="en-US" sz="2400" b="1" dirty="0" err="1" smtClean="0">
                          <a:solidFill>
                            <a:schemeClr val="tx1"/>
                          </a:solidFill>
                        </a:rPr>
                        <a:t>mĩ</a:t>
                      </a:r>
                      <a:endParaRPr lang="en-US" sz="2400" b="1" dirty="0">
                        <a:solidFill>
                          <a:schemeClr val="tx1"/>
                        </a:solidFill>
                      </a:endParaRPr>
                    </a:p>
                    <a:p>
                      <a:pPr marL="457200" indent="-457200">
                        <a:lnSpc>
                          <a:spcPct val="130000"/>
                        </a:lnSpc>
                        <a:buFont typeface="+mj-lt"/>
                        <a:buAutoNum type="arabicParenR"/>
                      </a:pPr>
                      <a:r>
                        <a:rPr lang="en-US" sz="2400" b="1" dirty="0" err="1">
                          <a:solidFill>
                            <a:schemeClr val="tx1"/>
                          </a:solidFill>
                        </a:rPr>
                        <a:t>Thể</a:t>
                      </a:r>
                      <a:r>
                        <a:rPr lang="en-US" sz="2400" b="1" dirty="0">
                          <a:solidFill>
                            <a:schemeClr val="tx1"/>
                          </a:solidFill>
                        </a:rPr>
                        <a:t> </a:t>
                      </a:r>
                      <a:r>
                        <a:rPr lang="en-US" sz="2400" b="1" dirty="0" err="1">
                          <a:solidFill>
                            <a:schemeClr val="tx1"/>
                          </a:solidFill>
                        </a:rPr>
                        <a:t>chất</a:t>
                      </a:r>
                      <a:endParaRPr lang="en-US" sz="2400" dirty="0">
                        <a:solidFill>
                          <a:schemeClr val="tx1"/>
                        </a:solidFill>
                      </a:endParaRPr>
                    </a:p>
                  </a:txBody>
                  <a:tcPr marT="45712" marB="45712"/>
                </a:tc>
                <a:tc v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9" name="Rounded Rectangle 8"/>
          <p:cNvSpPr/>
          <p:nvPr/>
        </p:nvSpPr>
        <p:spPr>
          <a:xfrm>
            <a:off x="1005840" y="975361"/>
            <a:ext cx="1737361" cy="5303520"/>
          </a:xfrm>
          <a:prstGeom prst="roundRect">
            <a:avLst/>
          </a:prstGeom>
          <a:solidFill>
            <a:schemeClr val="accent4">
              <a:lumMod val="20000"/>
              <a:lumOff val="80000"/>
            </a:schemeClr>
          </a:solidFill>
          <a:ln w="25400" cap="flat" cmpd="sng" algn="ctr">
            <a:solidFill>
              <a:srgbClr val="4F81BD">
                <a:shade val="50000"/>
              </a:srgbClr>
            </a:solidFill>
            <a:prstDash val="solid"/>
          </a:ln>
          <a:effectLst/>
        </p:spPr>
        <p:txBody>
          <a:bodyPr lIns="0" rIns="0" anchor="ctr"/>
          <a:lstStyle/>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10000"/>
              </a:lnSpc>
              <a:spcBef>
                <a:spcPts val="600"/>
              </a:spcBef>
              <a:spcAft>
                <a:spcPts val="600"/>
              </a:spcAft>
              <a:defRPr/>
            </a:pPr>
            <a:endParaRPr lang="en-US" b="1" kern="0" dirty="0">
              <a:solidFill>
                <a:sysClr val="windowText" lastClr="000000"/>
              </a:solidFill>
              <a:latin typeface="Arian (Body)"/>
            </a:endParaRPr>
          </a:p>
        </p:txBody>
      </p:sp>
      <p:sp>
        <p:nvSpPr>
          <p:cNvPr id="10" name="Oval 9"/>
          <p:cNvSpPr/>
          <p:nvPr/>
        </p:nvSpPr>
        <p:spPr bwMode="gray">
          <a:xfrm>
            <a:off x="1907381" y="1151734"/>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200" b="1">
                <a:solidFill>
                  <a:srgbClr val="FF0000"/>
                </a:solidFill>
                <a:latin typeface="Times New Roman" pitchFamily="18" charset="0"/>
                <a:cs typeface="Times New Roman" pitchFamily="18" charset="0"/>
              </a:rPr>
              <a:t>1</a:t>
            </a:r>
            <a:endParaRPr lang="en-US" altLang="en-US" sz="3200" b="1" dirty="0">
              <a:solidFill>
                <a:srgbClr val="FF0000"/>
              </a:solidFill>
              <a:latin typeface="Times New Roman" pitchFamily="18" charset="0"/>
              <a:cs typeface="Times New Roman" pitchFamily="18" charset="0"/>
            </a:endParaRPr>
          </a:p>
        </p:txBody>
      </p:sp>
      <p:sp>
        <p:nvSpPr>
          <p:cNvPr id="11" name="Text Placeholder 2"/>
          <p:cNvSpPr txBox="1">
            <a:spLocks/>
          </p:cNvSpPr>
          <p:nvPr/>
        </p:nvSpPr>
        <p:spPr>
          <a:xfrm>
            <a:off x="0" y="0"/>
            <a:ext cx="10668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0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3600" b="1" dirty="0" err="1">
                <a:solidFill>
                  <a:srgbClr val="FF0000"/>
                </a:solidFill>
              </a:rPr>
              <a:t>Năng</a:t>
            </a:r>
            <a:r>
              <a:rPr lang="en-US" sz="3600" b="1" dirty="0">
                <a:solidFill>
                  <a:srgbClr val="FF0000"/>
                </a:solidFill>
              </a:rPr>
              <a:t> </a:t>
            </a:r>
            <a:r>
              <a:rPr lang="en-US" sz="3600" b="1" dirty="0" err="1">
                <a:solidFill>
                  <a:srgbClr val="FF0000"/>
                </a:solidFill>
              </a:rPr>
              <a:t>lực</a:t>
            </a:r>
            <a:endParaRPr lang="en-US" sz="3600" b="1" spc="300" dirty="0">
              <a:solidFill>
                <a:srgbClr val="0937C9"/>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2"/>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5345" y="992128"/>
            <a:ext cx="11969931" cy="6125433"/>
            <a:chOff x="941" y="1370"/>
            <a:chExt cx="4128" cy="2375"/>
          </a:xfrm>
        </p:grpSpPr>
        <p:sp>
          <p:nvSpPr>
            <p:cNvPr id="82948" name="Text Box 3"/>
            <p:cNvSpPr txBox="1">
              <a:spLocks noChangeArrowheads="1"/>
            </p:cNvSpPr>
            <p:nvPr/>
          </p:nvSpPr>
          <p:spPr bwMode="auto">
            <a:xfrm>
              <a:off x="941" y="1370"/>
              <a:ext cx="4128" cy="2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6000" b="1" i="1" dirty="0">
                  <a:solidFill>
                    <a:srgbClr val="800000"/>
                  </a:solidFill>
                  <a:latin typeface="AntsyPants" pitchFamily="2" charset="0"/>
                  <a:cs typeface="Times New Roman" charset="0"/>
                </a:rPr>
                <a:t>Xin </a:t>
              </a:r>
              <a:r>
                <a:rPr lang="en-US" sz="6000" b="1" i="1" dirty="0" err="1">
                  <a:solidFill>
                    <a:srgbClr val="800000"/>
                  </a:solidFill>
                  <a:latin typeface="AntsyPants" pitchFamily="2" charset="0"/>
                  <a:cs typeface="Times New Roman" charset="0"/>
                </a:rPr>
                <a:t>trân</a:t>
              </a:r>
              <a:r>
                <a:rPr lang="en-US" sz="6000" b="1" i="1" dirty="0">
                  <a:solidFill>
                    <a:srgbClr val="800000"/>
                  </a:solidFill>
                  <a:latin typeface="AntsyPants" pitchFamily="2" charset="0"/>
                  <a:cs typeface="Times New Roman" charset="0"/>
                </a:rPr>
                <a:t> </a:t>
              </a:r>
              <a:r>
                <a:rPr lang="en-US" sz="6000" b="1" i="1" dirty="0" err="1" smtClean="0">
                  <a:solidFill>
                    <a:srgbClr val="800000"/>
                  </a:solidFill>
                  <a:latin typeface="AntsyPants" pitchFamily="2" charset="0"/>
                  <a:cs typeface="Times New Roman" charset="0"/>
                </a:rPr>
                <a:t>trọng</a:t>
              </a:r>
              <a:r>
                <a:rPr lang="en-US" sz="6000" b="1" i="1" dirty="0" smtClean="0">
                  <a:solidFill>
                    <a:srgbClr val="800000"/>
                  </a:solidFill>
                  <a:latin typeface="AntsyPants" pitchFamily="2" charset="0"/>
                  <a:cs typeface="Times New Roman" charset="0"/>
                </a:rPr>
                <a:t> </a:t>
              </a:r>
              <a:r>
                <a:rPr lang="en-US" sz="6000" b="1" i="1" dirty="0" err="1" smtClean="0">
                  <a:solidFill>
                    <a:srgbClr val="800000"/>
                  </a:solidFill>
                  <a:latin typeface="AntsyPants" pitchFamily="2" charset="0"/>
                  <a:cs typeface="Times New Roman" charset="0"/>
                </a:rPr>
                <a:t>cảm</a:t>
              </a:r>
              <a:r>
                <a:rPr lang="en-US" sz="6000" b="1" i="1" dirty="0" smtClean="0">
                  <a:solidFill>
                    <a:srgbClr val="800000"/>
                  </a:solidFill>
                  <a:latin typeface="AntsyPants" pitchFamily="2" charset="0"/>
                  <a:cs typeface="Times New Roman" charset="0"/>
                </a:rPr>
                <a:t> </a:t>
              </a:r>
              <a:r>
                <a:rPr lang="en-US" sz="6000" b="1" i="1" dirty="0" err="1" smtClean="0">
                  <a:solidFill>
                    <a:srgbClr val="800000"/>
                  </a:solidFill>
                  <a:latin typeface="AntsyPants" pitchFamily="2" charset="0"/>
                  <a:cs typeface="Times New Roman" charset="0"/>
                </a:rPr>
                <a:t>ơn</a:t>
              </a:r>
              <a:endParaRPr lang="en-US" sz="6000" b="1" i="1" dirty="0">
                <a:solidFill>
                  <a:srgbClr val="800000"/>
                </a:solidFill>
                <a:latin typeface="AntsyPants" pitchFamily="2" charset="0"/>
                <a:cs typeface="Times New Roman" charset="0"/>
              </a:endParaRPr>
            </a:p>
            <a:p>
              <a:pPr algn="ctr" eaLnBrk="1" hangingPunct="1">
                <a:spcBef>
                  <a:spcPct val="50000"/>
                </a:spcBef>
              </a:pPr>
              <a:r>
                <a:rPr lang="en-US" sz="6000" b="1" i="1" dirty="0" err="1">
                  <a:solidFill>
                    <a:srgbClr val="800000"/>
                  </a:solidFill>
                  <a:latin typeface="AntsyPants" pitchFamily="2" charset="0"/>
                  <a:cs typeface="Times New Roman" charset="0"/>
                </a:rPr>
                <a:t>và</a:t>
              </a:r>
              <a:r>
                <a:rPr lang="en-US" sz="6000" b="1" i="1" dirty="0">
                  <a:solidFill>
                    <a:srgbClr val="800000"/>
                  </a:solidFill>
                  <a:latin typeface="AntsyPants" pitchFamily="2" charset="0"/>
                  <a:cs typeface="Times New Roman" charset="0"/>
                </a:rPr>
                <a:t> </a:t>
              </a:r>
              <a:r>
                <a:rPr lang="en-US" sz="6000" b="1" i="1" dirty="0" err="1">
                  <a:solidFill>
                    <a:srgbClr val="800000"/>
                  </a:solidFill>
                  <a:latin typeface="AntsyPants" pitchFamily="2" charset="0"/>
                  <a:cs typeface="Times New Roman" charset="0"/>
                </a:rPr>
                <a:t>chúc</a:t>
              </a:r>
              <a:r>
                <a:rPr lang="en-US" sz="6000" b="1" i="1" dirty="0">
                  <a:solidFill>
                    <a:srgbClr val="800000"/>
                  </a:solidFill>
                  <a:latin typeface="AntsyPants" pitchFamily="2" charset="0"/>
                  <a:cs typeface="Times New Roman" charset="0"/>
                </a:rPr>
                <a:t> </a:t>
              </a:r>
              <a:r>
                <a:rPr lang="en-US" sz="6000" b="1" i="1" dirty="0" err="1">
                  <a:solidFill>
                    <a:srgbClr val="800000"/>
                  </a:solidFill>
                  <a:latin typeface="AntsyPants" pitchFamily="2" charset="0"/>
                  <a:cs typeface="Times New Roman" charset="0"/>
                </a:rPr>
                <a:t>thành</a:t>
              </a:r>
              <a:r>
                <a:rPr lang="en-US" sz="6000" b="1" i="1" dirty="0">
                  <a:solidFill>
                    <a:srgbClr val="800000"/>
                  </a:solidFill>
                  <a:latin typeface="AntsyPants" pitchFamily="2" charset="0"/>
                  <a:cs typeface="Times New Roman" charset="0"/>
                </a:rPr>
                <a:t> </a:t>
              </a:r>
              <a:r>
                <a:rPr lang="en-US" sz="6000" b="1" i="1" dirty="0" err="1">
                  <a:solidFill>
                    <a:srgbClr val="800000"/>
                  </a:solidFill>
                  <a:latin typeface="AntsyPants" pitchFamily="2" charset="0"/>
                  <a:cs typeface="Times New Roman" charset="0"/>
                </a:rPr>
                <a:t>công</a:t>
              </a:r>
              <a:r>
                <a:rPr lang="en-US" sz="6000" b="1" i="1" dirty="0">
                  <a:solidFill>
                    <a:srgbClr val="800000"/>
                  </a:solidFill>
                  <a:latin typeface="AntsyPants" pitchFamily="2" charset="0"/>
                  <a:cs typeface="Times New Roman" charset="0"/>
                </a:rPr>
                <a:t>!</a:t>
              </a:r>
              <a:endParaRPr lang="en-US" sz="6000" dirty="0">
                <a:solidFill>
                  <a:srgbClr val="800000"/>
                </a:solidFill>
                <a:latin typeface="AntsyPants" pitchFamily="2" charset="0"/>
                <a:cs typeface="Arial" charset="0"/>
              </a:endParaRPr>
            </a:p>
            <a:p>
              <a:pPr algn="ctr" eaLnBrk="1" hangingPunct="1">
                <a:spcBef>
                  <a:spcPct val="50000"/>
                </a:spcBef>
              </a:pPr>
              <a:endParaRPr lang="en-US" sz="4000" i="1" dirty="0">
                <a:solidFill>
                  <a:srgbClr val="800000"/>
                </a:solidFill>
                <a:latin typeface=".VnAristote" charset="0"/>
                <a:cs typeface="Arial" charset="0"/>
              </a:endParaRPr>
            </a:p>
            <a:p>
              <a:pPr algn="ctr" eaLnBrk="1" hangingPunct="1">
                <a:spcBef>
                  <a:spcPct val="50000"/>
                </a:spcBef>
              </a:pPr>
              <a:endParaRPr lang="en-US" sz="4000" i="1" dirty="0">
                <a:solidFill>
                  <a:srgbClr val="800000"/>
                </a:solidFill>
                <a:latin typeface=".VnAristote" charset="0"/>
                <a:cs typeface="Arial" charset="0"/>
              </a:endParaRPr>
            </a:p>
            <a:p>
              <a:pPr algn="ctr" eaLnBrk="1" hangingPunct="1">
                <a:spcBef>
                  <a:spcPct val="50000"/>
                </a:spcBef>
              </a:pPr>
              <a:endParaRPr lang="en-US" sz="4000" i="1" dirty="0">
                <a:solidFill>
                  <a:srgbClr val="800000"/>
                </a:solidFill>
                <a:latin typeface=".VnAristote" charset="0"/>
                <a:cs typeface="Arial" charset="0"/>
              </a:endParaRPr>
            </a:p>
            <a:p>
              <a:pPr algn="ctr" eaLnBrk="1" hangingPunct="1">
                <a:spcBef>
                  <a:spcPct val="50000"/>
                </a:spcBef>
              </a:pPr>
              <a:r>
                <a:rPr lang="en-US" i="1" dirty="0">
                  <a:solidFill>
                    <a:srgbClr val="800000"/>
                  </a:solidFill>
                  <a:latin typeface=".VnMysticalH" charset="0"/>
                  <a:cs typeface="Arial" charset="0"/>
                </a:rPr>
                <a:t>                                  </a:t>
              </a:r>
              <a:endParaRPr lang="en-US" sz="4000" i="1" dirty="0">
                <a:solidFill>
                  <a:srgbClr val="800000"/>
                </a:solidFill>
                <a:latin typeface=".VnAristote" charset="0"/>
                <a:cs typeface="Arial" charset="0"/>
              </a:endParaRPr>
            </a:p>
          </p:txBody>
        </p:sp>
        <p:pic>
          <p:nvPicPr>
            <p:cNvPr id="82949" name="Picture 4" descr="FLOW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 y="2353"/>
              <a:ext cx="3888" cy="1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16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000" b="1" spc="300" dirty="0" smtClean="0">
                <a:solidFill>
                  <a:srgbClr val="0937C9"/>
                </a:solidFill>
                <a:latin typeface="Arial" panose="020B0604020202020204" pitchFamily="34" charset="0"/>
                <a:cs typeface="Arial" panose="020B0604020202020204" pitchFamily="34" charset="0"/>
              </a:rPr>
              <a:t>TRƯỜNG TIỂU HỌC AN SƠN</a:t>
            </a:r>
            <a:endParaRPr lang="en-US" sz="2000" b="1" spc="300" dirty="0">
              <a:solidFill>
                <a:srgbClr val="0937C9"/>
              </a:solidFill>
              <a:latin typeface="Arial" panose="020B0604020202020204" pitchFamily="34" charset="0"/>
              <a:cs typeface="Arial" panose="020B0604020202020204" pitchFamily="34" charset="0"/>
            </a:endParaRPr>
          </a:p>
        </p:txBody>
      </p:sp>
      <p:pic>
        <p:nvPicPr>
          <p:cNvPr id="6"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4"/>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7" name="Picture 10"/>
          <p:cNvPicPr>
            <a:picLocks noChangeAspect="1" noChangeArrowheads="1"/>
          </p:cNvPicPr>
          <p:nvPr/>
        </p:nvPicPr>
        <p:blipFill>
          <a:blip r:embed="rId5"/>
          <a:srcRect/>
          <a:stretch>
            <a:fillRect/>
          </a:stretch>
        </p:blipFill>
        <p:spPr bwMode="auto">
          <a:xfrm>
            <a:off x="1524000" y="0"/>
            <a:ext cx="1097280" cy="1082040"/>
          </a:xfrm>
          <a:prstGeom prst="rect">
            <a:avLst/>
          </a:prstGeom>
          <a:noFill/>
          <a:ln w="9525">
            <a:noFill/>
            <a:miter lim="800000"/>
            <a:headEnd/>
            <a:tailEnd/>
          </a:ln>
          <a:effectLst/>
        </p:spPr>
      </p:pic>
    </p:spTree>
    <p:extLst>
      <p:ext uri="{BB962C8B-B14F-4D97-AF65-F5344CB8AC3E}">
        <p14:creationId xmlns:p14="http://schemas.microsoft.com/office/powerpoint/2010/main" val="161134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971800" y="1127760"/>
            <a:ext cx="6827520" cy="7162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endParaRPr lang="en-US" sz="2600" b="1" dirty="0">
              <a:solidFill>
                <a:srgbClr val="FF0000"/>
              </a:solidFill>
            </a:endParaRPr>
          </a:p>
          <a:p>
            <a:pPr marL="514350" indent="-514350" algn="ctr">
              <a:lnSpc>
                <a:spcPct val="90000"/>
              </a:lnSpc>
              <a:spcBef>
                <a:spcPts val="1000"/>
              </a:spcBef>
              <a:buAutoNum type="arabicPeriod"/>
              <a:defRPr/>
            </a:pPr>
            <a:r>
              <a:rPr lang="en-US" sz="2600" b="1">
                <a:solidFill>
                  <a:srgbClr val="FF0000"/>
                </a:solidFill>
              </a:rPr>
              <a:t>Khái </a:t>
            </a:r>
            <a:r>
              <a:rPr lang="en-US" sz="2600" b="1" err="1">
                <a:solidFill>
                  <a:srgbClr val="FF0000"/>
                </a:solidFill>
              </a:rPr>
              <a:t>niệm</a:t>
            </a:r>
            <a:r>
              <a:rPr lang="en-US" sz="2600" b="1">
                <a:solidFill>
                  <a:srgbClr val="FF0000"/>
                </a:solidFill>
              </a:rPr>
              <a:t> </a:t>
            </a:r>
            <a:r>
              <a:rPr lang="en-US" sz="2600" b="1">
                <a:solidFill>
                  <a:srgbClr val="FF0000"/>
                </a:solidFill>
              </a:rPr>
              <a:t>Phẩm chất</a:t>
            </a:r>
          </a:p>
          <a:p>
            <a:pPr marL="514350" indent="-514350" algn="ctr">
              <a:lnSpc>
                <a:spcPct val="90000"/>
              </a:lnSpc>
              <a:spcBef>
                <a:spcPts val="1000"/>
              </a:spcBef>
              <a:buAutoNum type="arabicPeriod"/>
              <a:defRPr/>
            </a:pPr>
            <a:endParaRPr lang="en-US" sz="2600" b="1" dirty="0">
              <a:solidFill>
                <a:srgbClr val="FF0000"/>
              </a:solidFill>
            </a:endParaRPr>
          </a:p>
        </p:txBody>
      </p:sp>
      <p:sp>
        <p:nvSpPr>
          <p:cNvPr id="10" name="Date Placeholder 9"/>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11" name="Slide Number Placeholder 10"/>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5</a:t>
            </a:fld>
            <a:endParaRPr lang="en-US" altLang="vi-VN">
              <a:solidFill>
                <a:srgbClr val="898989"/>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211449544"/>
              </p:ext>
            </p:extLst>
          </p:nvPr>
        </p:nvGraphicFramePr>
        <p:xfrm>
          <a:off x="35052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528764" y="1066801"/>
            <a:ext cx="1214437" cy="5181599"/>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50000"/>
              </a:lnSpc>
              <a:defRPr/>
            </a:pPr>
            <a:endParaRPr lang="en-US" b="1" kern="0" dirty="0">
              <a:solidFill>
                <a:sysClr val="windowText" lastClr="000000"/>
              </a:solidFill>
              <a:latin typeface="Arian (Body)"/>
            </a:endParaRPr>
          </a:p>
          <a:p>
            <a:pPr algn="ctr">
              <a:lnSpc>
                <a:spcPct val="110000"/>
              </a:lnSpc>
              <a:spcBef>
                <a:spcPts val="600"/>
              </a:spcBef>
              <a:spcAft>
                <a:spcPts val="600"/>
              </a:spcAft>
              <a:defRPr/>
            </a:pPr>
            <a:endParaRPr lang="en-US" b="1" kern="0" dirty="0">
              <a:solidFill>
                <a:sysClr val="windowText" lastClr="000000"/>
              </a:solidFill>
              <a:latin typeface="Arian (Body)"/>
            </a:endParaRPr>
          </a:p>
        </p:txBody>
      </p:sp>
      <p:sp>
        <p:nvSpPr>
          <p:cNvPr id="8" name="Oval 7"/>
          <p:cNvSpPr/>
          <p:nvPr/>
        </p:nvSpPr>
        <p:spPr bwMode="gray">
          <a:xfrm>
            <a:off x="1907381" y="1197454"/>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200" b="1" dirty="0">
                <a:solidFill>
                  <a:srgbClr val="FF0000"/>
                </a:solidFill>
                <a:latin typeface="Times New Roman" pitchFamily="18" charset="0"/>
                <a:cs typeface="Times New Roman" pitchFamily="18" charset="0"/>
              </a:rPr>
              <a:t>1</a:t>
            </a:r>
            <a:endParaRPr lang="en-US" altLang="en-US" sz="3200" b="1" dirty="0">
              <a:solidFill>
                <a:srgbClr val="FF0000"/>
              </a:solidFill>
              <a:latin typeface="Times New Roman" pitchFamily="18" charset="0"/>
              <a:cs typeface="Times New Roman" pitchFamily="18" charset="0"/>
            </a:endParaRPr>
          </a:p>
        </p:txBody>
      </p:sp>
      <p:sp>
        <p:nvSpPr>
          <p:cNvPr id="9"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0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3600" b="1" dirty="0" err="1">
                <a:solidFill>
                  <a:srgbClr val="FF0000"/>
                </a:solidFill>
              </a:rPr>
              <a:t>Phẩm</a:t>
            </a:r>
            <a:r>
              <a:rPr lang="en-US" sz="3600" b="1" dirty="0">
                <a:solidFill>
                  <a:srgbClr val="FF0000"/>
                </a:solidFill>
              </a:rPr>
              <a:t> </a:t>
            </a:r>
            <a:r>
              <a:rPr lang="en-US" sz="3600" b="1" dirty="0" err="1">
                <a:solidFill>
                  <a:srgbClr val="FF0000"/>
                </a:solidFill>
              </a:rPr>
              <a:t>chất</a:t>
            </a:r>
            <a:endParaRPr lang="en-US" sz="3600" b="1" spc="300" dirty="0">
              <a:solidFill>
                <a:srgbClr val="0937C9"/>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7"/>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8"/>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865120" y="1094105"/>
            <a:ext cx="7528560" cy="6048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2600" b="1">
                <a:solidFill>
                  <a:prstClr val="black"/>
                </a:solidFill>
              </a:rPr>
              <a:t>2</a:t>
            </a:r>
            <a:r>
              <a:rPr lang="en-US" sz="2600" b="1" dirty="0">
                <a:solidFill>
                  <a:prstClr val="black"/>
                </a:solidFill>
              </a:rPr>
              <a:t>. </a:t>
            </a:r>
            <a:r>
              <a:rPr lang="en-US" sz="2600" b="1" err="1">
                <a:solidFill>
                  <a:prstClr val="black"/>
                </a:solidFill>
              </a:rPr>
              <a:t>CÁC</a:t>
            </a:r>
            <a:r>
              <a:rPr lang="en-US" sz="2600" b="1">
                <a:solidFill>
                  <a:prstClr val="black"/>
                </a:solidFill>
              </a:rPr>
              <a:t> </a:t>
            </a:r>
            <a:r>
              <a:rPr lang="en-US" sz="2600" b="1">
                <a:solidFill>
                  <a:prstClr val="black"/>
                </a:solidFill>
              </a:rPr>
              <a:t>PHẨM CHẤT</a:t>
            </a:r>
            <a:endParaRPr lang="en-US" sz="2600" b="1" dirty="0">
              <a:solidFill>
                <a:prstClr val="black"/>
              </a:solidFill>
            </a:endParaRPr>
          </a:p>
        </p:txBody>
      </p:sp>
      <p:sp>
        <p:nvSpPr>
          <p:cNvPr id="7" name="Date Placeholder 6"/>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8" name="Slide Number Placeholder 7"/>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B94277-812F-40DD-B6CD-5EBE0C489357}" type="slidenum">
              <a:rPr lang="en-US" altLang="vi-VN">
                <a:solidFill>
                  <a:srgbClr val="898989"/>
                </a:solidFill>
                <a:latin typeface="Calibri" panose="020F0502020204030204" pitchFamily="34" charset="0"/>
              </a:rPr>
              <a:pPr eaLnBrk="1" hangingPunct="1"/>
              <a:t>6</a:t>
            </a:fld>
            <a:endParaRPr lang="en-US" altLang="vi-VN">
              <a:solidFill>
                <a:srgbClr val="898989"/>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75345148"/>
              </p:ext>
            </p:extLst>
          </p:nvPr>
        </p:nvGraphicFramePr>
        <p:xfrm>
          <a:off x="2834640" y="1981172"/>
          <a:ext cx="7528560" cy="3858720"/>
        </p:xfrm>
        <a:graphic>
          <a:graphicData uri="http://schemas.openxmlformats.org/drawingml/2006/table">
            <a:tbl>
              <a:tblPr firstRow="1" bandRow="1">
                <a:tableStyleId>{5C22544A-7EE6-4342-B048-85BDC9FD1C3A}</a:tableStyleId>
              </a:tblPr>
              <a:tblGrid>
                <a:gridCol w="2205336">
                  <a:extLst>
                    <a:ext uri="{9D8B030D-6E8A-4147-A177-3AD203B41FA5}">
                      <a16:colId xmlns:a16="http://schemas.microsoft.com/office/drawing/2014/main" val="20000"/>
                    </a:ext>
                  </a:extLst>
                </a:gridCol>
                <a:gridCol w="4182533">
                  <a:extLst>
                    <a:ext uri="{9D8B030D-6E8A-4147-A177-3AD203B41FA5}">
                      <a16:colId xmlns:a16="http://schemas.microsoft.com/office/drawing/2014/main" val="20001"/>
                    </a:ext>
                  </a:extLst>
                </a:gridCol>
                <a:gridCol w="1140691">
                  <a:extLst>
                    <a:ext uri="{9D8B030D-6E8A-4147-A177-3AD203B41FA5}">
                      <a16:colId xmlns:a16="http://schemas.microsoft.com/office/drawing/2014/main" val="20002"/>
                    </a:ext>
                  </a:extLst>
                </a:gridCol>
              </a:tblGrid>
              <a:tr h="404346">
                <a:tc gridSpan="2">
                  <a:txBody>
                    <a:bodyPr/>
                    <a:lstStyle/>
                    <a:p>
                      <a:pPr algn="ctr"/>
                      <a:endParaRPr lang="en-US" sz="2400" dirty="0">
                        <a:solidFill>
                          <a:schemeClr val="tx1"/>
                        </a:solidFill>
                      </a:endParaRPr>
                    </a:p>
                  </a:txBody>
                  <a:tcPr marT="45712" marB="45712">
                    <a:solidFill>
                      <a:srgbClr val="00B050"/>
                    </a:solidFill>
                  </a:tcPr>
                </a:tc>
                <a:tc hMerge="1">
                  <a:txBody>
                    <a:bodyPr/>
                    <a:lstStyle/>
                    <a:p>
                      <a:endParaRPr lang="en-US" dirty="0"/>
                    </a:p>
                  </a:txBody>
                  <a:tcPr/>
                </a:tc>
                <a:tc rowSpan="3">
                  <a:txBody>
                    <a:bodyPr/>
                    <a:lstStyle/>
                    <a:p>
                      <a:pPr algn="just"/>
                      <a:endParaRPr lang="en-US" sz="2400" dirty="0">
                        <a:solidFill>
                          <a:schemeClr val="tx1"/>
                        </a:solidFill>
                      </a:endParaRPr>
                    </a:p>
                  </a:txBody>
                  <a:tcPr marT="45712" marB="45712">
                    <a:solidFill>
                      <a:srgbClr val="92D050"/>
                    </a:solidFill>
                  </a:tcPr>
                </a:tc>
                <a:extLst>
                  <a:ext uri="{0D108BD9-81ED-4DB2-BD59-A6C34878D82A}">
                    <a16:rowId xmlns:a16="http://schemas.microsoft.com/office/drawing/2014/main" val="10000"/>
                  </a:ext>
                </a:extLst>
              </a:tr>
              <a:tr h="346599">
                <a:tc>
                  <a:txBody>
                    <a:bodyPr/>
                    <a:lstStyle/>
                    <a:p>
                      <a:endParaRPr lang="en-US" sz="2400" dirty="0">
                        <a:solidFill>
                          <a:schemeClr val="tx1"/>
                        </a:solidFill>
                      </a:endParaRPr>
                    </a:p>
                  </a:txBody>
                  <a:tcPr marT="45712" marB="45712">
                    <a:solidFill>
                      <a:schemeClr val="accent2">
                        <a:lumMod val="60000"/>
                        <a:lumOff val="40000"/>
                      </a:schemeClr>
                    </a:solidFill>
                  </a:tcPr>
                </a:tc>
                <a:tc>
                  <a:txBody>
                    <a:bodyPr/>
                    <a:lstStyle/>
                    <a:p>
                      <a:pPr algn="ctr"/>
                      <a:endParaRPr lang="en-US" sz="2400" dirty="0">
                        <a:solidFill>
                          <a:schemeClr val="tx1"/>
                        </a:solidFill>
                      </a:endParaRPr>
                    </a:p>
                  </a:txBody>
                  <a:tcPr marT="45712" marB="45712">
                    <a:solidFill>
                      <a:schemeClr val="accent2">
                        <a:lumMod val="60000"/>
                        <a:lumOff val="40000"/>
                      </a:schemeClr>
                    </a:solidFill>
                  </a:tcPr>
                </a:tc>
                <a:tc vMerge="1">
                  <a:txBody>
                    <a:bodyPr/>
                    <a:lstStyle/>
                    <a:p>
                      <a:endParaRPr lang="en-US" dirty="0"/>
                    </a:p>
                  </a:txBody>
                  <a:tcPr/>
                </a:tc>
                <a:extLst>
                  <a:ext uri="{0D108BD9-81ED-4DB2-BD59-A6C34878D82A}">
                    <a16:rowId xmlns:a16="http://schemas.microsoft.com/office/drawing/2014/main" val="10001"/>
                  </a:ext>
                </a:extLst>
              </a:tr>
              <a:tr h="2592636">
                <a:tc>
                  <a:txBody>
                    <a:bodyPr/>
                    <a:lstStyle/>
                    <a:p>
                      <a:pPr marL="457200" indent="-457200" algn="l">
                        <a:buFont typeface="+mj-lt"/>
                        <a:buAutoNum type="arabicParenR"/>
                      </a:pPr>
                      <a:endParaRPr lang="en-US" sz="2400" dirty="0">
                        <a:solidFill>
                          <a:schemeClr val="tx1"/>
                        </a:solidFill>
                      </a:endParaRPr>
                    </a:p>
                  </a:txBody>
                  <a:tcPr marT="45712" marB="45712"/>
                </a:tc>
                <a:tc>
                  <a:txBody>
                    <a:bodyPr/>
                    <a:lstStyle/>
                    <a:p>
                      <a:pPr marL="457200" indent="-457200">
                        <a:lnSpc>
                          <a:spcPct val="130000"/>
                        </a:lnSpc>
                        <a:buFont typeface="+mj-lt"/>
                        <a:buAutoNum type="arabicParenR"/>
                      </a:pPr>
                      <a:r>
                        <a:rPr lang="en-US" sz="2400" b="1" smtClean="0">
                          <a:solidFill>
                            <a:schemeClr val="tx1"/>
                          </a:solidFill>
                        </a:rPr>
                        <a:t>Yêu</a:t>
                      </a:r>
                      <a:r>
                        <a:rPr lang="en-US" sz="2400" b="1" baseline="0" smtClean="0">
                          <a:solidFill>
                            <a:schemeClr val="tx1"/>
                          </a:solidFill>
                        </a:rPr>
                        <a:t> nước</a:t>
                      </a:r>
                      <a:r>
                        <a:rPr lang="en-US" sz="2400" b="1" smtClean="0">
                          <a:solidFill>
                            <a:schemeClr val="tx1"/>
                          </a:solidFill>
                        </a:rPr>
                        <a:t> </a:t>
                      </a:r>
                      <a:endParaRPr lang="en-US" sz="2400" b="1" dirty="0">
                        <a:solidFill>
                          <a:schemeClr val="tx1"/>
                        </a:solidFill>
                      </a:endParaRPr>
                    </a:p>
                    <a:p>
                      <a:pPr marL="457200" indent="-457200">
                        <a:lnSpc>
                          <a:spcPct val="130000"/>
                        </a:lnSpc>
                        <a:buFont typeface="+mj-lt"/>
                        <a:buAutoNum type="arabicParenR"/>
                      </a:pPr>
                      <a:r>
                        <a:rPr lang="en-US" sz="2400" b="1" baseline="0" smtClean="0">
                          <a:solidFill>
                            <a:schemeClr val="tx1"/>
                          </a:solidFill>
                        </a:rPr>
                        <a:t>Nhân ái</a:t>
                      </a:r>
                      <a:endParaRPr lang="en-US" sz="2400" b="1" baseline="0" dirty="0">
                        <a:solidFill>
                          <a:schemeClr val="tx1"/>
                        </a:solidFill>
                      </a:endParaRPr>
                    </a:p>
                    <a:p>
                      <a:pPr marL="457200" indent="-457200">
                        <a:lnSpc>
                          <a:spcPct val="130000"/>
                        </a:lnSpc>
                        <a:buFont typeface="+mj-lt"/>
                        <a:buAutoNum type="arabicParenR"/>
                      </a:pPr>
                      <a:r>
                        <a:rPr lang="en-US" sz="2400" b="1" smtClean="0">
                          <a:solidFill>
                            <a:schemeClr val="tx1"/>
                          </a:solidFill>
                        </a:rPr>
                        <a:t>Chăm</a:t>
                      </a:r>
                      <a:r>
                        <a:rPr lang="en-US" sz="2400" b="1" baseline="0" smtClean="0">
                          <a:solidFill>
                            <a:schemeClr val="tx1"/>
                          </a:solidFill>
                        </a:rPr>
                        <a:t> chỉ</a:t>
                      </a:r>
                      <a:endParaRPr lang="en-US" sz="2400" b="1" dirty="0">
                        <a:solidFill>
                          <a:schemeClr val="tx1"/>
                        </a:solidFill>
                      </a:endParaRPr>
                    </a:p>
                    <a:p>
                      <a:pPr marL="457200" indent="-457200">
                        <a:lnSpc>
                          <a:spcPct val="130000"/>
                        </a:lnSpc>
                        <a:buFont typeface="+mj-lt"/>
                        <a:buAutoNum type="arabicParenR"/>
                      </a:pPr>
                      <a:r>
                        <a:rPr lang="en-US" sz="2400" b="1" smtClean="0">
                          <a:solidFill>
                            <a:schemeClr val="tx1"/>
                          </a:solidFill>
                        </a:rPr>
                        <a:t>Trung thực</a:t>
                      </a:r>
                      <a:endParaRPr lang="en-US" sz="2400" b="1" dirty="0">
                        <a:solidFill>
                          <a:schemeClr val="tx1"/>
                        </a:solidFill>
                      </a:endParaRPr>
                    </a:p>
                    <a:p>
                      <a:pPr marL="457200" indent="-457200">
                        <a:lnSpc>
                          <a:spcPct val="130000"/>
                        </a:lnSpc>
                        <a:buFont typeface="+mj-lt"/>
                        <a:buAutoNum type="arabicParenR"/>
                      </a:pPr>
                      <a:r>
                        <a:rPr lang="en-US" sz="2400" b="1" smtClean="0">
                          <a:solidFill>
                            <a:schemeClr val="tx1"/>
                          </a:solidFill>
                        </a:rPr>
                        <a:t>Trách</a:t>
                      </a:r>
                      <a:r>
                        <a:rPr lang="en-US" sz="2400" b="1" baseline="0" smtClean="0">
                          <a:solidFill>
                            <a:schemeClr val="tx1"/>
                          </a:solidFill>
                        </a:rPr>
                        <a:t> nhiệm</a:t>
                      </a:r>
                      <a:endParaRPr lang="en-US" sz="2400" b="1" dirty="0">
                        <a:solidFill>
                          <a:schemeClr val="tx1"/>
                        </a:solidFill>
                      </a:endParaRPr>
                    </a:p>
                    <a:p>
                      <a:pPr marL="457200" indent="-457200">
                        <a:lnSpc>
                          <a:spcPct val="130000"/>
                        </a:lnSpc>
                        <a:buFont typeface="+mj-lt"/>
                        <a:buNone/>
                      </a:pPr>
                      <a:endParaRPr lang="en-US" sz="2400" dirty="0">
                        <a:solidFill>
                          <a:schemeClr val="tx1"/>
                        </a:solidFill>
                      </a:endParaRPr>
                    </a:p>
                  </a:txBody>
                  <a:tcPr marT="45712" marB="45712"/>
                </a:tc>
                <a:tc v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9" name="Rounded Rectangle 8"/>
          <p:cNvSpPr/>
          <p:nvPr/>
        </p:nvSpPr>
        <p:spPr>
          <a:xfrm>
            <a:off x="1528764" y="975361"/>
            <a:ext cx="1214437" cy="5303520"/>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10000"/>
              </a:lnSpc>
              <a:spcBef>
                <a:spcPts val="600"/>
              </a:spcBef>
              <a:spcAft>
                <a:spcPts val="600"/>
              </a:spcAft>
              <a:defRPr/>
            </a:pPr>
            <a:endParaRPr lang="en-US" b="1" kern="0" dirty="0">
              <a:solidFill>
                <a:sysClr val="windowText" lastClr="000000"/>
              </a:solidFill>
              <a:latin typeface="Arian (Body)"/>
            </a:endParaRPr>
          </a:p>
        </p:txBody>
      </p:sp>
      <p:sp>
        <p:nvSpPr>
          <p:cNvPr id="10" name="Oval 9"/>
          <p:cNvSpPr/>
          <p:nvPr/>
        </p:nvSpPr>
        <p:spPr bwMode="gray">
          <a:xfrm>
            <a:off x="1907381" y="1151734"/>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200" b="1">
                <a:solidFill>
                  <a:srgbClr val="FF0000"/>
                </a:solidFill>
                <a:latin typeface="Times New Roman" pitchFamily="18" charset="0"/>
                <a:cs typeface="Times New Roman" pitchFamily="18" charset="0"/>
              </a:rPr>
              <a:t>1</a:t>
            </a:r>
            <a:endParaRPr lang="en-US" altLang="en-US" sz="3200" b="1" dirty="0">
              <a:solidFill>
                <a:srgbClr val="FF0000"/>
              </a:solidFill>
              <a:latin typeface="Times New Roman" pitchFamily="18" charset="0"/>
              <a:cs typeface="Times New Roman" pitchFamily="18" charset="0"/>
            </a:endParaRPr>
          </a:p>
        </p:txBody>
      </p:sp>
      <p:sp>
        <p:nvSpPr>
          <p:cNvPr id="11"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000" b="1" spc="300" dirty="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3600" b="1" dirty="0" err="1">
                <a:solidFill>
                  <a:srgbClr val="FF0000"/>
                </a:solidFill>
              </a:rPr>
              <a:t>Phẩm</a:t>
            </a:r>
            <a:r>
              <a:rPr lang="en-US" sz="3600" b="1" dirty="0">
                <a:solidFill>
                  <a:srgbClr val="FF0000"/>
                </a:solidFill>
              </a:rPr>
              <a:t> </a:t>
            </a:r>
            <a:r>
              <a:rPr lang="en-US" sz="3600" b="1" dirty="0" err="1">
                <a:solidFill>
                  <a:srgbClr val="FF0000"/>
                </a:solidFill>
              </a:rPr>
              <a:t>chất</a:t>
            </a:r>
            <a:endParaRPr lang="en-US" sz="3600" b="1" spc="300" dirty="0">
              <a:solidFill>
                <a:srgbClr val="0937C9"/>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2"/>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3"/>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8764" y="1219201"/>
            <a:ext cx="1214437" cy="4968240"/>
          </a:xfrm>
          <a:prstGeom prst="roundRect">
            <a:avLst/>
          </a:prstGeom>
          <a:solidFill>
            <a:srgbClr val="FFC000"/>
          </a:solidFill>
          <a:ln w="25400" cap="flat" cmpd="sng" algn="ctr">
            <a:solidFill>
              <a:srgbClr val="4F81BD">
                <a:shade val="50000"/>
              </a:srgbClr>
            </a:solidFill>
            <a:prstDash val="solid"/>
          </a:ln>
          <a:effectLst/>
        </p:spPr>
        <p:txBody>
          <a:bodyPr lIns="0" rIns="0" anchor="ctr"/>
          <a:lstStyle/>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30000"/>
              </a:lnSpc>
              <a:defRPr/>
            </a:pPr>
            <a:endParaRPr lang="en-US" b="1" kern="0" dirty="0">
              <a:solidFill>
                <a:sysClr val="windowText" lastClr="000000"/>
              </a:solidFill>
              <a:latin typeface="Arian (Body)"/>
            </a:endParaRPr>
          </a:p>
        </p:txBody>
      </p:sp>
      <p:sp>
        <p:nvSpPr>
          <p:cNvPr id="18" name="Oval 17"/>
          <p:cNvSpPr/>
          <p:nvPr/>
        </p:nvSpPr>
        <p:spPr bwMode="gray">
          <a:xfrm>
            <a:off x="1907381" y="1459916"/>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600" b="1" dirty="0">
                <a:solidFill>
                  <a:srgbClr val="FF0000"/>
                </a:solidFill>
                <a:latin typeface="Times New Roman" pitchFamily="18" charset="0"/>
                <a:cs typeface="Times New Roman" pitchFamily="18" charset="0"/>
              </a:rPr>
              <a:t>1</a:t>
            </a:r>
            <a:endParaRPr lang="en-US" altLang="en-US" sz="3600" b="1" dirty="0">
              <a:solidFill>
                <a:srgbClr val="FF0000"/>
              </a:solidFill>
              <a:latin typeface="Times New Roman" pitchFamily="18" charset="0"/>
              <a:cs typeface="Times New Roman" pitchFamily="18" charset="0"/>
            </a:endParaRPr>
          </a:p>
        </p:txBody>
      </p:sp>
      <p:sp>
        <p:nvSpPr>
          <p:cNvPr id="6" name="Date Placeholder 5"/>
          <p:cNvSpPr>
            <a:spLocks noGrp="1"/>
          </p:cNvSpPr>
          <p:nvPr>
            <p:ph type="dt" sz="quarter" idx="4294967295"/>
          </p:nvPr>
        </p:nvSpPr>
        <p:spPr>
          <a:xfrm>
            <a:off x="1981200" y="6356351"/>
            <a:ext cx="2133600" cy="365125"/>
          </a:xfrm>
          <a:prstGeom prst="rect">
            <a:avLst/>
          </a:prstGeom>
        </p:spPr>
        <p:txBody>
          <a:bodyPr/>
          <a:lstStyle/>
          <a:p>
            <a:pPr>
              <a:defRPr/>
            </a:pPr>
            <a:fld id="{5C7B5EB9-82C6-40B7-8515-8F854326846C}" type="datetime1">
              <a:rPr lang="en-US" smtClean="0"/>
              <a:pPr>
                <a:defRPr/>
              </a:pPr>
              <a:t>8/9/2022</a:t>
            </a:fld>
            <a:endParaRPr lang="en-US"/>
          </a:p>
        </p:txBody>
      </p:sp>
      <p:sp>
        <p:nvSpPr>
          <p:cNvPr id="7" name="Slide Number Placeholder 6"/>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3CD5A9-440E-4A67-8BA3-D754DDCA14B1}" type="slidenum">
              <a:rPr lang="en-US" altLang="vi-VN">
                <a:solidFill>
                  <a:srgbClr val="898989"/>
                </a:solidFill>
                <a:latin typeface="Calibri" panose="020F0502020204030204" pitchFamily="34" charset="0"/>
              </a:rPr>
              <a:pPr eaLnBrk="1" hangingPunct="1"/>
              <a:t>7</a:t>
            </a:fld>
            <a:endParaRPr lang="en-US" altLang="vi-VN">
              <a:solidFill>
                <a:srgbClr val="898989"/>
              </a:solidFill>
              <a:latin typeface="Calibri" panose="020F0502020204030204" pitchFamily="34" charset="0"/>
            </a:endParaRPr>
          </a:p>
        </p:txBody>
      </p:sp>
      <p:pic>
        <p:nvPicPr>
          <p:cNvPr id="2" name="Hình ảnh 1"/>
          <p:cNvPicPr>
            <a:picLocks noChangeAspect="1"/>
          </p:cNvPicPr>
          <p:nvPr/>
        </p:nvPicPr>
        <p:blipFill>
          <a:blip r:embed="rId2"/>
          <a:stretch>
            <a:fillRect/>
          </a:stretch>
        </p:blipFill>
        <p:spPr>
          <a:xfrm>
            <a:off x="4114801" y="911277"/>
            <a:ext cx="4839375" cy="5639587"/>
          </a:xfrm>
          <a:prstGeom prst="rect">
            <a:avLst/>
          </a:prstGeom>
          <a:solidFill>
            <a:srgbClr val="92D050"/>
          </a:solidFill>
        </p:spPr>
      </p:pic>
      <p:sp>
        <p:nvSpPr>
          <p:cNvPr id="3" name="Hình chữ nhật 2"/>
          <p:cNvSpPr/>
          <p:nvPr/>
        </p:nvSpPr>
        <p:spPr>
          <a:xfrm rot="20169967">
            <a:off x="5348389" y="1738567"/>
            <a:ext cx="752129" cy="261610"/>
          </a:xfrm>
          <a:prstGeom prst="rect">
            <a:avLst/>
          </a:prstGeom>
          <a:noFill/>
        </p:spPr>
        <p:txBody>
          <a:bodyPr wrap="none" lIns="91440" tIns="45720" rIns="91440" bIns="45720">
            <a:spAutoFit/>
          </a:bodyPr>
          <a:lstStyle/>
          <a:p>
            <a:pPr algn="ctr"/>
            <a:r>
              <a:rPr lang="en-US" sz="1100" b="1" dirty="0">
                <a:ln w="0"/>
              </a:rPr>
              <a:t>Yêu nước</a:t>
            </a:r>
            <a:endParaRPr lang="vi-VN" sz="1100" b="1" dirty="0">
              <a:ln w="0"/>
            </a:endParaRPr>
          </a:p>
        </p:txBody>
      </p:sp>
      <p:sp>
        <p:nvSpPr>
          <p:cNvPr id="10" name="Hình chữ nhật 9"/>
          <p:cNvSpPr/>
          <p:nvPr/>
        </p:nvSpPr>
        <p:spPr>
          <a:xfrm>
            <a:off x="5535085" y="2659934"/>
            <a:ext cx="633507" cy="261610"/>
          </a:xfrm>
          <a:prstGeom prst="rect">
            <a:avLst/>
          </a:prstGeom>
          <a:noFill/>
        </p:spPr>
        <p:txBody>
          <a:bodyPr wrap="none" lIns="91440" tIns="45720" rIns="91440" bIns="45720">
            <a:spAutoFit/>
          </a:bodyPr>
          <a:lstStyle/>
          <a:p>
            <a:pPr algn="ctr"/>
            <a:r>
              <a:rPr lang="en-US" sz="1100" b="1" dirty="0">
                <a:ln w="0"/>
              </a:rPr>
              <a:t>Nhân ái</a:t>
            </a:r>
            <a:endParaRPr lang="vi-VN" sz="1100" b="1" dirty="0">
              <a:ln w="0"/>
            </a:endParaRPr>
          </a:p>
        </p:txBody>
      </p:sp>
      <p:sp>
        <p:nvSpPr>
          <p:cNvPr id="11" name="Hình chữ nhật 10"/>
          <p:cNvSpPr/>
          <p:nvPr/>
        </p:nvSpPr>
        <p:spPr>
          <a:xfrm>
            <a:off x="5501242" y="3693780"/>
            <a:ext cx="753731" cy="261610"/>
          </a:xfrm>
          <a:prstGeom prst="rect">
            <a:avLst/>
          </a:prstGeom>
          <a:noFill/>
        </p:spPr>
        <p:txBody>
          <a:bodyPr wrap="none" lIns="91440" tIns="45720" rIns="91440" bIns="45720">
            <a:spAutoFit/>
          </a:bodyPr>
          <a:lstStyle/>
          <a:p>
            <a:pPr algn="ctr"/>
            <a:r>
              <a:rPr lang="en-US" sz="1100" b="1" dirty="0">
                <a:ln w="0"/>
              </a:rPr>
              <a:t>Chăm chỉ </a:t>
            </a:r>
            <a:endParaRPr lang="vi-VN" sz="1100" b="1" dirty="0">
              <a:ln w="0"/>
            </a:endParaRPr>
          </a:p>
        </p:txBody>
      </p:sp>
      <p:sp>
        <p:nvSpPr>
          <p:cNvPr id="12"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fontScale="77500" lnSpcReduction="20000"/>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800" b="1">
                <a:solidFill>
                  <a:srgbClr val="FF0000"/>
                </a:solidFill>
              </a:rPr>
              <a:t>Chân dung con người với 5 phẩm chất</a:t>
            </a:r>
          </a:p>
          <a:p>
            <a:pPr algn="ctr">
              <a:lnSpc>
                <a:spcPct val="90000"/>
              </a:lnSpc>
              <a:spcBef>
                <a:spcPts val="1000"/>
              </a:spcBef>
              <a:buClr>
                <a:srgbClr val="2E7A40"/>
              </a:buClr>
              <a:defRPr/>
            </a:pPr>
            <a:r>
              <a:rPr lang="en-US" sz="2800" b="1" spc="300">
                <a:solidFill>
                  <a:srgbClr val="FF0000"/>
                </a:solidFill>
                <a:latin typeface="Arial" panose="020B0604020202020204" pitchFamily="34" charset="0"/>
                <a:cs typeface="Arial" panose="020B0604020202020204" pitchFamily="34" charset="0"/>
              </a:rPr>
              <a:t>10 năng lực</a:t>
            </a:r>
            <a:endParaRPr lang="en-US" sz="2800" b="1" spc="300" dirty="0">
              <a:solidFill>
                <a:srgbClr val="0937C9"/>
              </a:solidFill>
              <a:latin typeface="Arial" panose="020B0604020202020204" pitchFamily="34" charset="0"/>
              <a:cs typeface="Arial" panose="020B0604020202020204" pitchFamily="34" charset="0"/>
            </a:endParaRPr>
          </a:p>
        </p:txBody>
      </p:sp>
      <p:pic>
        <p:nvPicPr>
          <p:cNvPr id="13"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4"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spTree>
    <p:extLst>
      <p:ext uri="{BB962C8B-B14F-4D97-AF65-F5344CB8AC3E}">
        <p14:creationId xmlns:p14="http://schemas.microsoft.com/office/powerpoint/2010/main" val="176594366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8764" y="1219202"/>
            <a:ext cx="1214437" cy="5090159"/>
          </a:xfrm>
          <a:prstGeom prst="roundRect">
            <a:avLst/>
          </a:prstGeom>
          <a:solidFill>
            <a:srgbClr val="FFC000"/>
          </a:solidFill>
          <a:ln w="25400" cap="flat" cmpd="sng" algn="ctr">
            <a:solidFill>
              <a:srgbClr val="4F81BD">
                <a:shade val="50000"/>
              </a:srgbClr>
            </a:solidFill>
            <a:prstDash val="solid"/>
          </a:ln>
          <a:effectLst/>
        </p:spPr>
        <p:txBody>
          <a:bodyPr lIns="0" rIns="0" anchor="ctr"/>
          <a:lstStyle/>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30000"/>
              </a:lnSpc>
              <a:defRPr/>
            </a:pPr>
            <a:endParaRPr lang="en-US" b="1" kern="0" dirty="0">
              <a:solidFill>
                <a:sysClr val="windowText" lastClr="000000"/>
              </a:solidFill>
              <a:latin typeface="Arian (Body)"/>
            </a:endParaRPr>
          </a:p>
        </p:txBody>
      </p:sp>
      <p:sp>
        <p:nvSpPr>
          <p:cNvPr id="18" name="Oval 17"/>
          <p:cNvSpPr/>
          <p:nvPr/>
        </p:nvSpPr>
        <p:spPr bwMode="gray">
          <a:xfrm>
            <a:off x="1907381" y="1459916"/>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600" b="1" dirty="0">
                <a:solidFill>
                  <a:srgbClr val="FF0000"/>
                </a:solidFill>
                <a:latin typeface="Times New Roman" pitchFamily="18" charset="0"/>
                <a:cs typeface="Times New Roman" pitchFamily="18" charset="0"/>
              </a:rPr>
              <a:t>1</a:t>
            </a:r>
            <a:endParaRPr lang="en-US" altLang="en-US" sz="3600" b="1" dirty="0">
              <a:solidFill>
                <a:srgbClr val="FF0000"/>
              </a:solidFill>
              <a:latin typeface="Times New Roman" pitchFamily="18" charset="0"/>
              <a:cs typeface="Times New Roman" pitchFamily="18" charset="0"/>
            </a:endParaRPr>
          </a:p>
        </p:txBody>
      </p:sp>
      <p:sp>
        <p:nvSpPr>
          <p:cNvPr id="6" name="Date Placeholder 5"/>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7" name="Slide Number Placeholder 6"/>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3CD5A9-440E-4A67-8BA3-D754DDCA14B1}" type="slidenum">
              <a:rPr lang="en-US" altLang="vi-VN">
                <a:solidFill>
                  <a:srgbClr val="898989"/>
                </a:solidFill>
                <a:latin typeface="Calibri" panose="020F0502020204030204" pitchFamily="34" charset="0"/>
              </a:rPr>
              <a:pPr eaLnBrk="1" hangingPunct="1"/>
              <a:t>8</a:t>
            </a:fld>
            <a:endParaRPr lang="en-US" altLang="vi-VN">
              <a:solidFill>
                <a:srgbClr val="898989"/>
              </a:solidFill>
              <a:latin typeface="Calibri" panose="020F0502020204030204" pitchFamily="34" charset="0"/>
            </a:endParaRPr>
          </a:p>
        </p:txBody>
      </p:sp>
      <p:sp>
        <p:nvSpPr>
          <p:cNvPr id="3" name="Hình chữ nhật 2"/>
          <p:cNvSpPr/>
          <p:nvPr/>
        </p:nvSpPr>
        <p:spPr>
          <a:xfrm rot="20169967">
            <a:off x="5348389" y="1738567"/>
            <a:ext cx="752129" cy="261610"/>
          </a:xfrm>
          <a:prstGeom prst="rect">
            <a:avLst/>
          </a:prstGeom>
          <a:noFill/>
        </p:spPr>
        <p:txBody>
          <a:bodyPr wrap="none" lIns="91440" tIns="45720" rIns="91440" bIns="45720">
            <a:spAutoFit/>
          </a:bodyPr>
          <a:lstStyle/>
          <a:p>
            <a:pPr algn="ctr"/>
            <a:r>
              <a:rPr lang="en-US" sz="1100" b="1" dirty="0">
                <a:ln w="0"/>
              </a:rPr>
              <a:t>Yêu nước</a:t>
            </a:r>
            <a:endParaRPr lang="vi-VN" sz="1100" b="1" dirty="0">
              <a:ln w="0"/>
            </a:endParaRPr>
          </a:p>
        </p:txBody>
      </p:sp>
      <p:sp>
        <p:nvSpPr>
          <p:cNvPr id="10" name="Hình chữ nhật 9"/>
          <p:cNvSpPr/>
          <p:nvPr/>
        </p:nvSpPr>
        <p:spPr>
          <a:xfrm>
            <a:off x="5535085" y="2659934"/>
            <a:ext cx="633507" cy="261610"/>
          </a:xfrm>
          <a:prstGeom prst="rect">
            <a:avLst/>
          </a:prstGeom>
          <a:noFill/>
        </p:spPr>
        <p:txBody>
          <a:bodyPr wrap="none" lIns="91440" tIns="45720" rIns="91440" bIns="45720">
            <a:spAutoFit/>
          </a:bodyPr>
          <a:lstStyle/>
          <a:p>
            <a:pPr algn="ctr"/>
            <a:r>
              <a:rPr lang="en-US" sz="1100" b="1" dirty="0">
                <a:ln w="0"/>
              </a:rPr>
              <a:t>Nhân ái</a:t>
            </a:r>
            <a:endParaRPr lang="vi-VN" sz="1100" b="1" dirty="0">
              <a:ln w="0"/>
            </a:endParaRPr>
          </a:p>
        </p:txBody>
      </p:sp>
      <p:sp>
        <p:nvSpPr>
          <p:cNvPr id="11" name="Hình chữ nhật 10"/>
          <p:cNvSpPr/>
          <p:nvPr/>
        </p:nvSpPr>
        <p:spPr>
          <a:xfrm>
            <a:off x="5501242" y="3693780"/>
            <a:ext cx="753731" cy="261610"/>
          </a:xfrm>
          <a:prstGeom prst="rect">
            <a:avLst/>
          </a:prstGeom>
          <a:noFill/>
        </p:spPr>
        <p:txBody>
          <a:bodyPr wrap="none" lIns="91440" tIns="45720" rIns="91440" bIns="45720">
            <a:spAutoFit/>
          </a:bodyPr>
          <a:lstStyle/>
          <a:p>
            <a:pPr algn="ctr"/>
            <a:r>
              <a:rPr lang="en-US" sz="1100" b="1" dirty="0">
                <a:ln w="0"/>
              </a:rPr>
              <a:t>Chăm chỉ </a:t>
            </a:r>
            <a:endParaRPr lang="vi-VN" sz="1100" b="1" dirty="0">
              <a:ln w="0"/>
            </a:endParaRPr>
          </a:p>
        </p:txBody>
      </p:sp>
      <p:sp>
        <p:nvSpPr>
          <p:cNvPr id="12"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sz="2000" b="1" spc="30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800" b="1">
                <a:solidFill>
                  <a:srgbClr val="FF0000"/>
                </a:solidFill>
              </a:rPr>
              <a:t>Chi tiết 5 phẩm chất, 10 năng lực</a:t>
            </a:r>
            <a:endParaRPr lang="en-US" sz="2800" b="1" spc="300" dirty="0">
              <a:solidFill>
                <a:srgbClr val="0937C9"/>
              </a:solidFill>
              <a:latin typeface="Arial" panose="020B0604020202020204" pitchFamily="34" charset="0"/>
              <a:cs typeface="Arial" panose="020B0604020202020204" pitchFamily="34" charset="0"/>
            </a:endParaRPr>
          </a:p>
        </p:txBody>
      </p:sp>
      <p:pic>
        <p:nvPicPr>
          <p:cNvPr id="13"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4" name="Picture 10"/>
          <p:cNvPicPr>
            <a:picLocks noChangeAspect="1" noChangeArrowheads="1"/>
          </p:cNvPicPr>
          <p:nvPr/>
        </p:nvPicPr>
        <p:blipFill>
          <a:blip r:embed="rId4"/>
          <a:srcRect/>
          <a:stretch>
            <a:fillRect/>
          </a:stretch>
        </p:blipFill>
        <p:spPr bwMode="auto">
          <a:xfrm>
            <a:off x="1524000" y="0"/>
            <a:ext cx="1097280" cy="1082040"/>
          </a:xfrm>
          <a:prstGeom prst="rect">
            <a:avLst/>
          </a:prstGeom>
          <a:noFill/>
          <a:ln w="9525">
            <a:noFill/>
            <a:miter lim="800000"/>
            <a:headEnd/>
            <a:tailEnd/>
          </a:ln>
          <a:effectLst/>
        </p:spPr>
      </p:pic>
      <p:graphicFrame>
        <p:nvGraphicFramePr>
          <p:cNvPr id="32769" name="Object 1"/>
          <p:cNvGraphicFramePr>
            <a:graphicFrameLocks noChangeAspect="1"/>
          </p:cNvGraphicFramePr>
          <p:nvPr/>
        </p:nvGraphicFramePr>
        <p:xfrm>
          <a:off x="2758441" y="1021080"/>
          <a:ext cx="7835052" cy="5349240"/>
        </p:xfrm>
        <a:graphic>
          <a:graphicData uri="http://schemas.openxmlformats.org/presentationml/2006/ole">
            <mc:AlternateContent xmlns:mc="http://schemas.openxmlformats.org/markup-compatibility/2006">
              <mc:Choice xmlns:v="urn:schemas-microsoft-com:vml" Requires="v">
                <p:oleObj spid="_x0000_s63611" name="Slide" r:id="rId5" imgW="6095936" imgH="3428869" progId="PowerPoint.Slide.8">
                  <p:embed/>
                </p:oleObj>
              </mc:Choice>
              <mc:Fallback>
                <p:oleObj name="Slide" r:id="rId5" imgW="6095936" imgH="3428869" progId="PowerPoint.Slide.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441" y="1021080"/>
                        <a:ext cx="7835052"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6594366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quarter" idx="4294967295"/>
          </p:nvPr>
        </p:nvSpPr>
        <p:spPr>
          <a:xfrm>
            <a:off x="1981200" y="6356351"/>
            <a:ext cx="2133600" cy="365125"/>
          </a:xfrm>
          <a:prstGeom prst="rect">
            <a:avLst/>
          </a:prstGeom>
        </p:spPr>
        <p:txBody>
          <a:bodyPr/>
          <a:lstStyle/>
          <a:p>
            <a:pPr>
              <a:defRPr/>
            </a:pPr>
            <a:r>
              <a:rPr lang="en-US" dirty="0"/>
              <a:t>10/8/2022</a:t>
            </a:r>
          </a:p>
          <a:p>
            <a:pPr>
              <a:defRPr/>
            </a:pPr>
            <a:endParaRPr lang="en-US" dirty="0"/>
          </a:p>
        </p:txBody>
      </p:sp>
      <p:sp>
        <p:nvSpPr>
          <p:cNvPr id="11" name="Slide Number Placeholder 10"/>
          <p:cNvSpPr>
            <a:spLocks noGrp="1"/>
          </p:cNvSpPr>
          <p:nvPr>
            <p:ph type="sldNum" sz="quarter" idx="4294967295"/>
          </p:nvPr>
        </p:nvSpPr>
        <p:spPr>
          <a:xfrm>
            <a:off x="8077200" y="6356351"/>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9</a:t>
            </a:fld>
            <a:endParaRPr lang="en-US" altLang="vi-VN">
              <a:solidFill>
                <a:srgbClr val="898989"/>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34805200"/>
              </p:ext>
            </p:extLst>
          </p:nvPr>
        </p:nvGraphicFramePr>
        <p:xfrm>
          <a:off x="3505200" y="1508760"/>
          <a:ext cx="6096000" cy="476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528764" y="929641"/>
            <a:ext cx="1214437" cy="5394960"/>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lnSpc>
                <a:spcPct val="110000"/>
              </a:lnSpc>
              <a:spcBef>
                <a:spcPts val="600"/>
              </a:spcBef>
              <a:spcAft>
                <a:spcPts val="600"/>
              </a:spcAft>
              <a:defRPr/>
            </a:pPr>
            <a:r>
              <a:rPr lang="en-US" b="1" kern="0" dirty="0">
                <a:solidFill>
                  <a:sysClr val="windowText" lastClr="000000"/>
                </a:solidFill>
                <a:latin typeface="Arian (Body)"/>
              </a:rPr>
              <a:t>NHẬN </a:t>
            </a:r>
          </a:p>
          <a:p>
            <a:pPr algn="ctr">
              <a:lnSpc>
                <a:spcPct val="110000"/>
              </a:lnSpc>
              <a:spcBef>
                <a:spcPts val="600"/>
              </a:spcBef>
              <a:spcAft>
                <a:spcPts val="600"/>
              </a:spcAft>
              <a:defRPr/>
            </a:pPr>
            <a:r>
              <a:rPr lang="en-US" b="1" kern="0" dirty="0">
                <a:solidFill>
                  <a:sysClr val="windowText" lastClr="000000"/>
                </a:solidFill>
                <a:latin typeface="Arian (Body)"/>
              </a:rPr>
              <a:t>THỨC</a:t>
            </a:r>
          </a:p>
          <a:p>
            <a:pPr algn="ctr">
              <a:lnSpc>
                <a:spcPct val="110000"/>
              </a:lnSpc>
              <a:spcBef>
                <a:spcPts val="600"/>
              </a:spcBef>
              <a:spcAft>
                <a:spcPts val="600"/>
              </a:spcAft>
              <a:defRPr/>
            </a:pPr>
            <a:r>
              <a:rPr lang="en-US" b="1" kern="0" dirty="0">
                <a:solidFill>
                  <a:sysClr val="windowText" lastClr="000000"/>
                </a:solidFill>
                <a:latin typeface="Arian (Body)"/>
              </a:rPr>
              <a:t>VỀ</a:t>
            </a:r>
          </a:p>
          <a:p>
            <a:pPr algn="ctr">
              <a:lnSpc>
                <a:spcPct val="110000"/>
              </a:lnSpc>
              <a:spcBef>
                <a:spcPts val="600"/>
              </a:spcBef>
              <a:spcAft>
                <a:spcPts val="600"/>
              </a:spcAft>
              <a:defRPr/>
            </a:pPr>
            <a:r>
              <a:rPr lang="en-US" b="1" kern="0" dirty="0">
                <a:solidFill>
                  <a:sysClr val="windowText" lastClr="000000"/>
                </a:solidFill>
                <a:latin typeface="Arian (Body)"/>
              </a:rPr>
              <a:t>PHẨM </a:t>
            </a:r>
          </a:p>
          <a:p>
            <a:pPr algn="ctr">
              <a:lnSpc>
                <a:spcPct val="110000"/>
              </a:lnSpc>
              <a:spcBef>
                <a:spcPts val="600"/>
              </a:spcBef>
              <a:spcAft>
                <a:spcPts val="600"/>
              </a:spcAft>
              <a:defRPr/>
            </a:pPr>
            <a:r>
              <a:rPr lang="en-US" b="1" kern="0" dirty="0">
                <a:solidFill>
                  <a:sysClr val="windowText" lastClr="000000"/>
                </a:solidFill>
                <a:latin typeface="Arian (Body)"/>
              </a:rPr>
              <a:t>CHẤT</a:t>
            </a:r>
          </a:p>
          <a:p>
            <a:pPr algn="ctr">
              <a:lnSpc>
                <a:spcPct val="110000"/>
              </a:lnSpc>
              <a:spcBef>
                <a:spcPts val="600"/>
              </a:spcBef>
              <a:spcAft>
                <a:spcPts val="600"/>
              </a:spcAft>
              <a:defRPr/>
            </a:pPr>
            <a:r>
              <a:rPr lang="en-US" b="1" kern="0" dirty="0">
                <a:solidFill>
                  <a:sysClr val="windowText" lastClr="000000"/>
                </a:solidFill>
                <a:latin typeface="Arian (Body)"/>
              </a:rPr>
              <a:t>VÀ </a:t>
            </a:r>
          </a:p>
          <a:p>
            <a:pPr algn="ctr">
              <a:lnSpc>
                <a:spcPct val="110000"/>
              </a:lnSpc>
              <a:spcBef>
                <a:spcPts val="600"/>
              </a:spcBef>
              <a:spcAft>
                <a:spcPts val="600"/>
              </a:spcAft>
              <a:defRPr/>
            </a:pPr>
            <a:r>
              <a:rPr lang="en-US" b="1" kern="0" dirty="0">
                <a:solidFill>
                  <a:sysClr val="windowText" lastClr="000000"/>
                </a:solidFill>
                <a:latin typeface="Arian (Body)"/>
              </a:rPr>
              <a:t>NĂNG</a:t>
            </a:r>
          </a:p>
          <a:p>
            <a:pPr algn="ctr">
              <a:lnSpc>
                <a:spcPct val="110000"/>
              </a:lnSpc>
              <a:spcBef>
                <a:spcPts val="600"/>
              </a:spcBef>
              <a:spcAft>
                <a:spcPts val="600"/>
              </a:spcAft>
              <a:defRPr/>
            </a:pPr>
            <a:r>
              <a:rPr lang="en-US" b="1" kern="0" dirty="0">
                <a:solidFill>
                  <a:sysClr val="windowText" lastClr="000000"/>
                </a:solidFill>
                <a:latin typeface="Arian (Body)"/>
              </a:rPr>
              <a:t>LỰC</a:t>
            </a:r>
          </a:p>
          <a:p>
            <a:pPr algn="ctr">
              <a:lnSpc>
                <a:spcPct val="150000"/>
              </a:lnSpc>
              <a:spcBef>
                <a:spcPts val="600"/>
              </a:spcBef>
              <a:spcAft>
                <a:spcPts val="600"/>
              </a:spcAft>
              <a:defRPr/>
            </a:pPr>
            <a:endParaRPr lang="en-US" b="1" kern="0" dirty="0">
              <a:solidFill>
                <a:sysClr val="windowText" lastClr="000000"/>
              </a:solidFill>
              <a:latin typeface="Arian (Body)"/>
            </a:endParaRPr>
          </a:p>
        </p:txBody>
      </p:sp>
      <p:sp>
        <p:nvSpPr>
          <p:cNvPr id="8" name="Oval 7"/>
          <p:cNvSpPr/>
          <p:nvPr/>
        </p:nvSpPr>
        <p:spPr bwMode="gray">
          <a:xfrm>
            <a:off x="1907381" y="1136494"/>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en-US" sz="3200" b="1" dirty="0">
                <a:solidFill>
                  <a:srgbClr val="FF0000"/>
                </a:solidFill>
                <a:latin typeface="Times New Roman" pitchFamily="18" charset="0"/>
                <a:cs typeface="Times New Roman" pitchFamily="18" charset="0"/>
              </a:rPr>
              <a:t>3</a:t>
            </a:r>
            <a:endParaRPr lang="en-US" altLang="en-US" sz="3200" b="1" dirty="0">
              <a:solidFill>
                <a:srgbClr val="FF0000"/>
              </a:solidFill>
              <a:latin typeface="Times New Roman" pitchFamily="18" charset="0"/>
              <a:cs typeface="Times New Roman" pitchFamily="18" charset="0"/>
            </a:endParaRPr>
          </a:p>
        </p:txBody>
      </p:sp>
      <p:sp>
        <p:nvSpPr>
          <p:cNvPr id="9" name="Text Placeholder 2"/>
          <p:cNvSpPr txBox="1">
            <a:spLocks/>
          </p:cNvSpPr>
          <p:nvPr/>
        </p:nvSpPr>
        <p:spPr>
          <a:xfrm>
            <a:off x="1524000" y="0"/>
            <a:ext cx="9144000" cy="1021080"/>
          </a:xfrm>
          <a:prstGeom prst="rect">
            <a:avLst/>
          </a:prstGeom>
          <a:solidFill>
            <a:srgbClr val="FFFF85"/>
          </a:solidFill>
          <a:scene3d>
            <a:camera prst="orthographicFront"/>
            <a:lightRig rig="threePt" dir="t"/>
          </a:scene3d>
          <a:sp3d>
            <a:bevelB w="101600" prst="riblet"/>
          </a:sp3d>
        </p:spPr>
        <p:txBody>
          <a:bodyPr>
            <a:normAutofit/>
          </a:bodyPr>
          <a:lstStyle/>
          <a:p>
            <a:pPr algn="ctr">
              <a:lnSpc>
                <a:spcPct val="90000"/>
              </a:lnSpc>
              <a:spcBef>
                <a:spcPts val="1000"/>
              </a:spcBef>
              <a:buClr>
                <a:srgbClr val="2E7A40"/>
              </a:buClr>
              <a:defRPr/>
            </a:pPr>
            <a:endParaRPr lang="en-US" b="1" spc="300">
              <a:solidFill>
                <a:srgbClr val="FF0000"/>
              </a:solidFill>
              <a:latin typeface="Arial" panose="020B0604020202020204" pitchFamily="34" charset="0"/>
              <a:cs typeface="Arial" panose="020B0604020202020204" pitchFamily="34" charset="0"/>
            </a:endParaRPr>
          </a:p>
          <a:p>
            <a:pPr algn="ctr">
              <a:lnSpc>
                <a:spcPct val="90000"/>
              </a:lnSpc>
              <a:spcBef>
                <a:spcPts val="1000"/>
              </a:spcBef>
              <a:buClr>
                <a:srgbClr val="2E7A40"/>
              </a:buClr>
              <a:defRPr/>
            </a:pPr>
            <a:r>
              <a:rPr lang="en-US" sz="2400" b="1">
                <a:solidFill>
                  <a:srgbClr val="FF0000"/>
                </a:solidFill>
              </a:rPr>
              <a:t>GIẢI PHÁP PHÁT TRIỂN</a:t>
            </a:r>
            <a:r>
              <a:rPr lang="en-US" sz="2400" b="1">
                <a:solidFill>
                  <a:prstClr val="black"/>
                </a:solidFill>
              </a:rPr>
              <a:t> </a:t>
            </a:r>
            <a:r>
              <a:rPr lang="en-US" sz="2400" b="1">
                <a:solidFill>
                  <a:srgbClr val="FF0000"/>
                </a:solidFill>
              </a:rPr>
              <a:t>PHẨM CHẤT, NĂNG LỰC</a:t>
            </a:r>
            <a:endParaRPr lang="en-US" sz="2400" b="1" spc="300" dirty="0">
              <a:solidFill>
                <a:srgbClr val="0937C9"/>
              </a:solidFill>
              <a:latin typeface="Arial" panose="020B0604020202020204" pitchFamily="34" charset="0"/>
              <a:cs typeface="Arial" panose="020B0604020202020204" pitchFamily="34" charset="0"/>
            </a:endParaRPr>
          </a:p>
        </p:txBody>
      </p:sp>
      <p:pic>
        <p:nvPicPr>
          <p:cNvPr id="12"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7"/>
          <a:srcRect/>
          <a:stretch/>
        </p:blipFill>
        <p:spPr>
          <a:xfrm>
            <a:off x="9372600" y="0"/>
            <a:ext cx="1234440" cy="102108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13" name="Picture 10"/>
          <p:cNvPicPr>
            <a:picLocks noChangeAspect="1" noChangeArrowheads="1"/>
          </p:cNvPicPr>
          <p:nvPr/>
        </p:nvPicPr>
        <p:blipFill>
          <a:blip r:embed="rId8"/>
          <a:srcRect/>
          <a:stretch>
            <a:fillRect/>
          </a:stretch>
        </p:blipFill>
        <p:spPr bwMode="auto">
          <a:xfrm>
            <a:off x="1524000" y="0"/>
            <a:ext cx="1097280" cy="1082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2292</Words>
  <Application>Microsoft Office PowerPoint</Application>
  <PresentationFormat>Widescreen</PresentationFormat>
  <Paragraphs>456</Paragraphs>
  <Slides>40</Slides>
  <Notes>17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8" baseType="lpstr">
      <vt:lpstr>ＭＳ Ｐゴシック</vt:lpstr>
      <vt:lpstr>.VnAristote</vt:lpstr>
      <vt:lpstr>.VnMysticalH</vt:lpstr>
      <vt:lpstr>Action Jackson</vt:lpstr>
      <vt:lpstr>Algerian</vt:lpstr>
      <vt:lpstr>AntsyPants</vt:lpstr>
      <vt:lpstr>Arial</vt:lpstr>
      <vt:lpstr>Arial Black</vt:lpstr>
      <vt:lpstr>Arian (Body)</vt:lpstr>
      <vt:lpstr>Calibri</vt:lpstr>
      <vt:lpstr>Calibri Light</vt:lpstr>
      <vt:lpstr>CiscoSans ExtraLight</vt:lpstr>
      <vt:lpstr>Gill Sans SemiBold</vt:lpstr>
      <vt:lpstr>SVN-Fiolex Girls</vt:lpstr>
      <vt:lpstr>Tahoma</vt:lpstr>
      <vt:lpstr>Times New Roman</vt:lpstr>
      <vt:lpstr>Office Theme</vt:lpstr>
      <vt:lpstr>Slide</vt:lpstr>
      <vt:lpstr>ĐỔI MỚI PPDH THEO HƯỚNG PHÁT TRIỂN NĂNG LỰC, PHẨM CHẤT HỌC SINH ĐỐI VỚI MÔN TOÁN, TIẾNG VIỆT, TỰ NHIÊN VÀ XÃ HỘI - LỚP 1, 2 GV: Nguyễn Thị Thơm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Môn Toán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Môn TIẾNG VIỆT </vt:lpstr>
      <vt:lpstr>PowerPoint Presentation</vt:lpstr>
      <vt:lpstr>PowerPoint Presentation</vt:lpstr>
      <vt:lpstr>PowerPoint Presentation</vt:lpstr>
      <vt:lpstr>B. Môn TỰ NHIÊN VÀ XÃ HỘI </vt:lpstr>
      <vt:lpstr>B. Môn TỰ NHIÊN VÀ XÃ HỘI </vt:lpstr>
      <vt:lpstr>B. Môn TỰ NHIÊN VÀ XÃ HỘI </vt:lpstr>
      <vt:lpstr>B. Môn TỰ NHIÊN VÀ XÃ HỘI </vt:lpstr>
      <vt:lpstr>B. Môn TỰ NHIÊN VÀ XÃ HỘI </vt:lpstr>
      <vt:lpstr>B. Môn TỰ NHIÊN VÀ XÃ HỘI </vt:lpstr>
      <vt:lpstr>B. Môn TỰ NHIÊN VÀ XÃ HỘI </vt:lpstr>
      <vt:lpstr>B. Môn TỰ NHIÊN VÀ XÃ HỘI </vt:lpstr>
      <vt:lpstr>B. Môn TỰ NHIÊN VÀ XÃ HỘI </vt:lpstr>
      <vt:lpstr>BÀI HỌC KINH NGHIỆM</vt:lpstr>
      <vt:lpstr>BÀI HỌC KINH NGHIỆM</vt:lpstr>
      <vt:lpstr>BÀI HỌC KINH NGHIỆM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2019-11-27T22:59:03Z</dcterms:created>
  <dcterms:modified xsi:type="dcterms:W3CDTF">2022-08-08T22:43:18Z</dcterms:modified>
</cp:coreProperties>
</file>